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67" r:id="rId5"/>
    <p:sldMasterId id="2147493480" r:id="rId6"/>
  </p:sldMasterIdLst>
  <p:notesMasterIdLst>
    <p:notesMasterId r:id="rId28"/>
  </p:notesMasterIdLst>
  <p:sldIdLst>
    <p:sldId id="278" r:id="rId7"/>
    <p:sldId id="298" r:id="rId8"/>
    <p:sldId id="297" r:id="rId9"/>
    <p:sldId id="332" r:id="rId10"/>
    <p:sldId id="335" r:id="rId11"/>
    <p:sldId id="279" r:id="rId12"/>
    <p:sldId id="283" r:id="rId13"/>
    <p:sldId id="303" r:id="rId14"/>
    <p:sldId id="280" r:id="rId15"/>
    <p:sldId id="316" r:id="rId16"/>
    <p:sldId id="308" r:id="rId17"/>
    <p:sldId id="349" r:id="rId18"/>
    <p:sldId id="350" r:id="rId19"/>
    <p:sldId id="351" r:id="rId20"/>
    <p:sldId id="339" r:id="rId21"/>
    <p:sldId id="341" r:id="rId22"/>
    <p:sldId id="340" r:id="rId23"/>
    <p:sldId id="347" r:id="rId24"/>
    <p:sldId id="342" r:id="rId25"/>
    <p:sldId id="343" r:id="rId26"/>
    <p:sldId id="34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2329"/>
    <a:srgbClr val="1E5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07" autoAdjust="0"/>
    <p:restoredTop sz="68677" autoAdjust="0"/>
  </p:normalViewPr>
  <p:slideViewPr>
    <p:cSldViewPr snapToGrid="0" snapToObjects="1">
      <p:cViewPr>
        <p:scale>
          <a:sx n="75" d="100"/>
          <a:sy n="75" d="100"/>
        </p:scale>
        <p:origin x="-576" y="-80"/>
      </p:cViewPr>
      <p:guideLst>
        <p:guide orient="horz" pos="2160"/>
        <p:guide pos="2880"/>
      </p:guideLst>
    </p:cSldViewPr>
  </p:slid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abello:Documents:Provost-Report-2013:account-creation-trend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abello:Documents:Provost-Report-2013:account-creation-trend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872666611330518"/>
          <c:y val="0.0540462329350083"/>
          <c:w val="0.758412527056184"/>
          <c:h val="0.669154946219117"/>
        </c:manualLayout>
      </c:layout>
      <c:areaChart>
        <c:grouping val="standard"/>
        <c:varyColors val="0"/>
        <c:ser>
          <c:idx val="2"/>
          <c:order val="0"/>
          <c:tx>
            <c:v>PI</c:v>
          </c:tx>
          <c:cat>
            <c:numRef>
              <c:f>Sheet1!$A$1:$A$157</c:f>
              <c:numCache>
                <c:formatCode>m/d/yy</c:formatCode>
                <c:ptCount val="157"/>
                <c:pt idx="0">
                  <c:v>41117.0</c:v>
                </c:pt>
                <c:pt idx="1">
                  <c:v>41120.0</c:v>
                </c:pt>
                <c:pt idx="2">
                  <c:v>41122.0</c:v>
                </c:pt>
                <c:pt idx="3">
                  <c:v>41127.0</c:v>
                </c:pt>
                <c:pt idx="4">
                  <c:v>41138.0</c:v>
                </c:pt>
                <c:pt idx="5">
                  <c:v>41143.0</c:v>
                </c:pt>
                <c:pt idx="6">
                  <c:v>41144.0</c:v>
                </c:pt>
                <c:pt idx="7">
                  <c:v>41145.0</c:v>
                </c:pt>
                <c:pt idx="8">
                  <c:v>41148.0</c:v>
                </c:pt>
                <c:pt idx="9">
                  <c:v>41151.0</c:v>
                </c:pt>
                <c:pt idx="10">
                  <c:v>41156.0</c:v>
                </c:pt>
                <c:pt idx="11">
                  <c:v>41159.0</c:v>
                </c:pt>
                <c:pt idx="12">
                  <c:v>41162.0</c:v>
                </c:pt>
                <c:pt idx="13">
                  <c:v>41166.0</c:v>
                </c:pt>
                <c:pt idx="14">
                  <c:v>41169.0</c:v>
                </c:pt>
                <c:pt idx="15">
                  <c:v>41176.0</c:v>
                </c:pt>
                <c:pt idx="16">
                  <c:v>41179.0</c:v>
                </c:pt>
                <c:pt idx="17">
                  <c:v>41180.0</c:v>
                </c:pt>
                <c:pt idx="18">
                  <c:v>41183.0</c:v>
                </c:pt>
                <c:pt idx="19">
                  <c:v>41185.0</c:v>
                </c:pt>
                <c:pt idx="20">
                  <c:v>41186.0</c:v>
                </c:pt>
                <c:pt idx="21">
                  <c:v>41187.0</c:v>
                </c:pt>
                <c:pt idx="22">
                  <c:v>41190.0</c:v>
                </c:pt>
                <c:pt idx="23">
                  <c:v>41194.0</c:v>
                </c:pt>
                <c:pt idx="24">
                  <c:v>41197.0</c:v>
                </c:pt>
                <c:pt idx="25">
                  <c:v>41198.0</c:v>
                </c:pt>
                <c:pt idx="26">
                  <c:v>41200.0</c:v>
                </c:pt>
                <c:pt idx="27">
                  <c:v>41201.0</c:v>
                </c:pt>
                <c:pt idx="28">
                  <c:v>41204.0</c:v>
                </c:pt>
                <c:pt idx="29">
                  <c:v>41205.0</c:v>
                </c:pt>
                <c:pt idx="30">
                  <c:v>41206.0</c:v>
                </c:pt>
                <c:pt idx="31">
                  <c:v>41208.0</c:v>
                </c:pt>
                <c:pt idx="32">
                  <c:v>41211.0</c:v>
                </c:pt>
                <c:pt idx="33">
                  <c:v>41213.0</c:v>
                </c:pt>
                <c:pt idx="34">
                  <c:v>41218.0</c:v>
                </c:pt>
                <c:pt idx="35">
                  <c:v>41219.0</c:v>
                </c:pt>
                <c:pt idx="36">
                  <c:v>41220.0</c:v>
                </c:pt>
                <c:pt idx="37">
                  <c:v>41221.0</c:v>
                </c:pt>
                <c:pt idx="38">
                  <c:v>41225.0</c:v>
                </c:pt>
                <c:pt idx="39">
                  <c:v>41226.0</c:v>
                </c:pt>
                <c:pt idx="40">
                  <c:v>41228.0</c:v>
                </c:pt>
                <c:pt idx="41">
                  <c:v>41229.0</c:v>
                </c:pt>
                <c:pt idx="42">
                  <c:v>41232.0</c:v>
                </c:pt>
                <c:pt idx="43">
                  <c:v>41233.0</c:v>
                </c:pt>
                <c:pt idx="44">
                  <c:v>41239.0</c:v>
                </c:pt>
                <c:pt idx="45">
                  <c:v>41241.0</c:v>
                </c:pt>
                <c:pt idx="46">
                  <c:v>41243.0</c:v>
                </c:pt>
                <c:pt idx="47">
                  <c:v>41247.0</c:v>
                </c:pt>
                <c:pt idx="48">
                  <c:v>41248.0</c:v>
                </c:pt>
                <c:pt idx="49">
                  <c:v>41250.0</c:v>
                </c:pt>
                <c:pt idx="50">
                  <c:v>41253.0</c:v>
                </c:pt>
                <c:pt idx="51">
                  <c:v>41254.0</c:v>
                </c:pt>
                <c:pt idx="52">
                  <c:v>41256.0</c:v>
                </c:pt>
                <c:pt idx="53">
                  <c:v>41260.0</c:v>
                </c:pt>
                <c:pt idx="54">
                  <c:v>41261.0</c:v>
                </c:pt>
                <c:pt idx="55">
                  <c:v>41262.0</c:v>
                </c:pt>
                <c:pt idx="56">
                  <c:v>41263.0</c:v>
                </c:pt>
                <c:pt idx="57">
                  <c:v>41274.0</c:v>
                </c:pt>
                <c:pt idx="58">
                  <c:v>41277.0</c:v>
                </c:pt>
                <c:pt idx="59">
                  <c:v>41281.0</c:v>
                </c:pt>
                <c:pt idx="60">
                  <c:v>41282.0</c:v>
                </c:pt>
                <c:pt idx="61">
                  <c:v>41288.0</c:v>
                </c:pt>
                <c:pt idx="62">
                  <c:v>41289.0</c:v>
                </c:pt>
                <c:pt idx="63">
                  <c:v>41290.0</c:v>
                </c:pt>
                <c:pt idx="64">
                  <c:v>41292.0</c:v>
                </c:pt>
                <c:pt idx="65">
                  <c:v>41296.0</c:v>
                </c:pt>
                <c:pt idx="66">
                  <c:v>41298.0</c:v>
                </c:pt>
                <c:pt idx="67">
                  <c:v>41299.0</c:v>
                </c:pt>
                <c:pt idx="68">
                  <c:v>41302.0</c:v>
                </c:pt>
                <c:pt idx="69">
                  <c:v>41305.0</c:v>
                </c:pt>
                <c:pt idx="70">
                  <c:v>41309.0</c:v>
                </c:pt>
                <c:pt idx="71">
                  <c:v>41310.0</c:v>
                </c:pt>
                <c:pt idx="72">
                  <c:v>41312.0</c:v>
                </c:pt>
                <c:pt idx="73">
                  <c:v>41313.0</c:v>
                </c:pt>
                <c:pt idx="74">
                  <c:v>41316.0</c:v>
                </c:pt>
                <c:pt idx="75">
                  <c:v>41317.0</c:v>
                </c:pt>
                <c:pt idx="76">
                  <c:v>41319.0</c:v>
                </c:pt>
                <c:pt idx="77">
                  <c:v>41323.0</c:v>
                </c:pt>
                <c:pt idx="78">
                  <c:v>41324.0</c:v>
                </c:pt>
                <c:pt idx="79">
                  <c:v>41326.0</c:v>
                </c:pt>
                <c:pt idx="80">
                  <c:v>41327.0</c:v>
                </c:pt>
                <c:pt idx="81">
                  <c:v>41331.0</c:v>
                </c:pt>
                <c:pt idx="82">
                  <c:v>41333.0</c:v>
                </c:pt>
                <c:pt idx="83">
                  <c:v>41334.0</c:v>
                </c:pt>
                <c:pt idx="84">
                  <c:v>41337.0</c:v>
                </c:pt>
                <c:pt idx="85">
                  <c:v>41338.0</c:v>
                </c:pt>
                <c:pt idx="86">
                  <c:v>41339.0</c:v>
                </c:pt>
                <c:pt idx="87">
                  <c:v>41340.0</c:v>
                </c:pt>
                <c:pt idx="88">
                  <c:v>41341.0</c:v>
                </c:pt>
                <c:pt idx="89">
                  <c:v>41345.0</c:v>
                </c:pt>
                <c:pt idx="90">
                  <c:v>41346.0</c:v>
                </c:pt>
                <c:pt idx="91">
                  <c:v>41348.0</c:v>
                </c:pt>
                <c:pt idx="92">
                  <c:v>41352.0</c:v>
                </c:pt>
                <c:pt idx="93">
                  <c:v>41353.0</c:v>
                </c:pt>
                <c:pt idx="94">
                  <c:v>41354.0</c:v>
                </c:pt>
                <c:pt idx="95">
                  <c:v>41365.0</c:v>
                </c:pt>
                <c:pt idx="96">
                  <c:v>41366.0</c:v>
                </c:pt>
                <c:pt idx="97">
                  <c:v>41369.0</c:v>
                </c:pt>
                <c:pt idx="98">
                  <c:v>41374.0</c:v>
                </c:pt>
                <c:pt idx="99">
                  <c:v>41375.0</c:v>
                </c:pt>
                <c:pt idx="100">
                  <c:v>41380.0</c:v>
                </c:pt>
                <c:pt idx="101">
                  <c:v>41382.0</c:v>
                </c:pt>
                <c:pt idx="102">
                  <c:v>41383.0</c:v>
                </c:pt>
                <c:pt idx="103">
                  <c:v>41388.0</c:v>
                </c:pt>
                <c:pt idx="104">
                  <c:v>41389.0</c:v>
                </c:pt>
                <c:pt idx="105">
                  <c:v>41390.0</c:v>
                </c:pt>
                <c:pt idx="106">
                  <c:v>41393.0</c:v>
                </c:pt>
                <c:pt idx="107">
                  <c:v>41396.0</c:v>
                </c:pt>
                <c:pt idx="108">
                  <c:v>41397.0</c:v>
                </c:pt>
                <c:pt idx="109">
                  <c:v>41403.0</c:v>
                </c:pt>
                <c:pt idx="110">
                  <c:v>41404.0</c:v>
                </c:pt>
                <c:pt idx="111">
                  <c:v>41409.0</c:v>
                </c:pt>
                <c:pt idx="112">
                  <c:v>41411.0</c:v>
                </c:pt>
                <c:pt idx="113">
                  <c:v>41414.0</c:v>
                </c:pt>
                <c:pt idx="114">
                  <c:v>41417.0</c:v>
                </c:pt>
                <c:pt idx="115">
                  <c:v>41422.0</c:v>
                </c:pt>
                <c:pt idx="116">
                  <c:v>41424.0</c:v>
                </c:pt>
                <c:pt idx="117">
                  <c:v>41425.0</c:v>
                </c:pt>
                <c:pt idx="118">
                  <c:v>41428.0</c:v>
                </c:pt>
                <c:pt idx="119">
                  <c:v>41431.0</c:v>
                </c:pt>
                <c:pt idx="120">
                  <c:v>41432.0</c:v>
                </c:pt>
                <c:pt idx="121">
                  <c:v>41436.0</c:v>
                </c:pt>
                <c:pt idx="122">
                  <c:v>41442.0</c:v>
                </c:pt>
                <c:pt idx="123">
                  <c:v>41443.0</c:v>
                </c:pt>
                <c:pt idx="124">
                  <c:v>41446.0</c:v>
                </c:pt>
                <c:pt idx="125">
                  <c:v>41449.0</c:v>
                </c:pt>
                <c:pt idx="126">
                  <c:v>41452.0</c:v>
                </c:pt>
                <c:pt idx="127">
                  <c:v>41453.0</c:v>
                </c:pt>
                <c:pt idx="128">
                  <c:v>41456.0</c:v>
                </c:pt>
                <c:pt idx="129">
                  <c:v>41457.0</c:v>
                </c:pt>
                <c:pt idx="130">
                  <c:v>41463.0</c:v>
                </c:pt>
                <c:pt idx="131">
                  <c:v>41464.0</c:v>
                </c:pt>
                <c:pt idx="132">
                  <c:v>41466.0</c:v>
                </c:pt>
                <c:pt idx="133">
                  <c:v>41470.0</c:v>
                </c:pt>
                <c:pt idx="134">
                  <c:v>41473.0</c:v>
                </c:pt>
                <c:pt idx="135">
                  <c:v>41474.0</c:v>
                </c:pt>
                <c:pt idx="136">
                  <c:v>41480.0</c:v>
                </c:pt>
                <c:pt idx="137">
                  <c:v>41481.0</c:v>
                </c:pt>
                <c:pt idx="138">
                  <c:v>41484.0</c:v>
                </c:pt>
                <c:pt idx="139">
                  <c:v>41487.0</c:v>
                </c:pt>
                <c:pt idx="140">
                  <c:v>41488.0</c:v>
                </c:pt>
                <c:pt idx="141">
                  <c:v>41491.0</c:v>
                </c:pt>
                <c:pt idx="142">
                  <c:v>41492.0</c:v>
                </c:pt>
                <c:pt idx="143">
                  <c:v>41493.0</c:v>
                </c:pt>
                <c:pt idx="144">
                  <c:v>41494.0</c:v>
                </c:pt>
                <c:pt idx="145">
                  <c:v>41495.0</c:v>
                </c:pt>
                <c:pt idx="146">
                  <c:v>41498.0</c:v>
                </c:pt>
                <c:pt idx="147">
                  <c:v>41501.0</c:v>
                </c:pt>
                <c:pt idx="148">
                  <c:v>41505.0</c:v>
                </c:pt>
                <c:pt idx="149">
                  <c:v>41507.0</c:v>
                </c:pt>
                <c:pt idx="150">
                  <c:v>41508.0</c:v>
                </c:pt>
                <c:pt idx="151">
                  <c:v>41515.0</c:v>
                </c:pt>
                <c:pt idx="152">
                  <c:v>41523.0</c:v>
                </c:pt>
                <c:pt idx="153">
                  <c:v>41526.0</c:v>
                </c:pt>
                <c:pt idx="154">
                  <c:v>41527.0</c:v>
                </c:pt>
                <c:pt idx="155">
                  <c:v>41529.0</c:v>
                </c:pt>
                <c:pt idx="156">
                  <c:v>41530.0</c:v>
                </c:pt>
              </c:numCache>
            </c:numRef>
          </c:cat>
          <c:val>
            <c:numRef>
              <c:f>Sheet1!$D$1:$D$157</c:f>
              <c:numCache>
                <c:formatCode>General</c:formatCode>
                <c:ptCount val="15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2.0</c:v>
                </c:pt>
                <c:pt idx="4">
                  <c:v>7.0</c:v>
                </c:pt>
                <c:pt idx="5">
                  <c:v>8.0</c:v>
                </c:pt>
                <c:pt idx="6">
                  <c:v>8.0</c:v>
                </c:pt>
                <c:pt idx="7">
                  <c:v>9.0</c:v>
                </c:pt>
                <c:pt idx="8">
                  <c:v>9.0</c:v>
                </c:pt>
                <c:pt idx="9">
                  <c:v>9.0</c:v>
                </c:pt>
                <c:pt idx="10">
                  <c:v>9.0</c:v>
                </c:pt>
                <c:pt idx="11">
                  <c:v>9.0</c:v>
                </c:pt>
                <c:pt idx="12">
                  <c:v>9.0</c:v>
                </c:pt>
                <c:pt idx="13">
                  <c:v>9.0</c:v>
                </c:pt>
                <c:pt idx="14">
                  <c:v>9.0</c:v>
                </c:pt>
                <c:pt idx="15">
                  <c:v>9.0</c:v>
                </c:pt>
                <c:pt idx="16">
                  <c:v>11.0</c:v>
                </c:pt>
                <c:pt idx="17">
                  <c:v>11.0</c:v>
                </c:pt>
                <c:pt idx="18">
                  <c:v>11.0</c:v>
                </c:pt>
                <c:pt idx="19">
                  <c:v>11.0</c:v>
                </c:pt>
                <c:pt idx="20">
                  <c:v>13.0</c:v>
                </c:pt>
                <c:pt idx="21">
                  <c:v>14.0</c:v>
                </c:pt>
                <c:pt idx="22">
                  <c:v>14.0</c:v>
                </c:pt>
                <c:pt idx="23">
                  <c:v>15.0</c:v>
                </c:pt>
                <c:pt idx="24">
                  <c:v>15.0</c:v>
                </c:pt>
                <c:pt idx="25">
                  <c:v>16.0</c:v>
                </c:pt>
                <c:pt idx="26">
                  <c:v>16.0</c:v>
                </c:pt>
                <c:pt idx="27">
                  <c:v>18.0</c:v>
                </c:pt>
                <c:pt idx="28">
                  <c:v>19.0</c:v>
                </c:pt>
                <c:pt idx="29">
                  <c:v>20.0</c:v>
                </c:pt>
                <c:pt idx="30">
                  <c:v>20.0</c:v>
                </c:pt>
                <c:pt idx="31">
                  <c:v>21.0</c:v>
                </c:pt>
                <c:pt idx="32">
                  <c:v>23.0</c:v>
                </c:pt>
                <c:pt idx="33">
                  <c:v>24.0</c:v>
                </c:pt>
                <c:pt idx="34">
                  <c:v>24.0</c:v>
                </c:pt>
                <c:pt idx="35">
                  <c:v>24.0</c:v>
                </c:pt>
                <c:pt idx="36">
                  <c:v>25.0</c:v>
                </c:pt>
                <c:pt idx="37">
                  <c:v>26.0</c:v>
                </c:pt>
                <c:pt idx="38">
                  <c:v>26.0</c:v>
                </c:pt>
                <c:pt idx="39">
                  <c:v>26.0</c:v>
                </c:pt>
                <c:pt idx="40">
                  <c:v>27.0</c:v>
                </c:pt>
                <c:pt idx="41">
                  <c:v>28.0</c:v>
                </c:pt>
                <c:pt idx="42">
                  <c:v>28.0</c:v>
                </c:pt>
                <c:pt idx="43">
                  <c:v>29.0</c:v>
                </c:pt>
                <c:pt idx="44">
                  <c:v>29.0</c:v>
                </c:pt>
                <c:pt idx="45">
                  <c:v>29.0</c:v>
                </c:pt>
                <c:pt idx="46">
                  <c:v>29.0</c:v>
                </c:pt>
                <c:pt idx="47">
                  <c:v>29.0</c:v>
                </c:pt>
                <c:pt idx="48">
                  <c:v>30.0</c:v>
                </c:pt>
                <c:pt idx="49">
                  <c:v>30.0</c:v>
                </c:pt>
                <c:pt idx="50">
                  <c:v>30.0</c:v>
                </c:pt>
                <c:pt idx="51">
                  <c:v>32.0</c:v>
                </c:pt>
                <c:pt idx="52">
                  <c:v>32.0</c:v>
                </c:pt>
                <c:pt idx="53">
                  <c:v>33.0</c:v>
                </c:pt>
                <c:pt idx="54">
                  <c:v>34.0</c:v>
                </c:pt>
                <c:pt idx="55">
                  <c:v>34.0</c:v>
                </c:pt>
                <c:pt idx="56">
                  <c:v>35.0</c:v>
                </c:pt>
                <c:pt idx="57">
                  <c:v>35.0</c:v>
                </c:pt>
                <c:pt idx="58">
                  <c:v>35.0</c:v>
                </c:pt>
                <c:pt idx="59">
                  <c:v>35.0</c:v>
                </c:pt>
                <c:pt idx="60">
                  <c:v>35.0</c:v>
                </c:pt>
                <c:pt idx="61">
                  <c:v>35.0</c:v>
                </c:pt>
                <c:pt idx="62">
                  <c:v>39.0</c:v>
                </c:pt>
                <c:pt idx="63">
                  <c:v>40.0</c:v>
                </c:pt>
                <c:pt idx="64">
                  <c:v>42.0</c:v>
                </c:pt>
                <c:pt idx="65">
                  <c:v>43.0</c:v>
                </c:pt>
                <c:pt idx="66">
                  <c:v>44.0</c:v>
                </c:pt>
                <c:pt idx="67">
                  <c:v>44.0</c:v>
                </c:pt>
                <c:pt idx="68">
                  <c:v>46.0</c:v>
                </c:pt>
                <c:pt idx="69">
                  <c:v>47.0</c:v>
                </c:pt>
                <c:pt idx="70">
                  <c:v>48.0</c:v>
                </c:pt>
                <c:pt idx="71">
                  <c:v>48.0</c:v>
                </c:pt>
                <c:pt idx="72">
                  <c:v>49.0</c:v>
                </c:pt>
                <c:pt idx="73">
                  <c:v>49.0</c:v>
                </c:pt>
                <c:pt idx="74">
                  <c:v>49.0</c:v>
                </c:pt>
                <c:pt idx="75">
                  <c:v>49.0</c:v>
                </c:pt>
                <c:pt idx="76">
                  <c:v>50.0</c:v>
                </c:pt>
                <c:pt idx="77">
                  <c:v>50.0</c:v>
                </c:pt>
                <c:pt idx="78">
                  <c:v>51.0</c:v>
                </c:pt>
                <c:pt idx="79">
                  <c:v>52.0</c:v>
                </c:pt>
                <c:pt idx="80">
                  <c:v>52.0</c:v>
                </c:pt>
                <c:pt idx="81">
                  <c:v>52.0</c:v>
                </c:pt>
                <c:pt idx="82">
                  <c:v>52.0</c:v>
                </c:pt>
                <c:pt idx="83">
                  <c:v>53.0</c:v>
                </c:pt>
                <c:pt idx="84">
                  <c:v>54.0</c:v>
                </c:pt>
                <c:pt idx="85">
                  <c:v>56.0</c:v>
                </c:pt>
                <c:pt idx="86">
                  <c:v>56.0</c:v>
                </c:pt>
                <c:pt idx="87">
                  <c:v>57.0</c:v>
                </c:pt>
                <c:pt idx="88">
                  <c:v>58.0</c:v>
                </c:pt>
                <c:pt idx="89">
                  <c:v>59.0</c:v>
                </c:pt>
                <c:pt idx="90">
                  <c:v>59.0</c:v>
                </c:pt>
                <c:pt idx="91">
                  <c:v>59.0</c:v>
                </c:pt>
                <c:pt idx="92">
                  <c:v>59.0</c:v>
                </c:pt>
                <c:pt idx="93">
                  <c:v>60.0</c:v>
                </c:pt>
                <c:pt idx="94">
                  <c:v>60.0</c:v>
                </c:pt>
                <c:pt idx="95">
                  <c:v>60.0</c:v>
                </c:pt>
                <c:pt idx="96">
                  <c:v>60.0</c:v>
                </c:pt>
                <c:pt idx="97">
                  <c:v>60.0</c:v>
                </c:pt>
                <c:pt idx="98">
                  <c:v>62.0</c:v>
                </c:pt>
                <c:pt idx="99">
                  <c:v>62.0</c:v>
                </c:pt>
                <c:pt idx="100">
                  <c:v>62.0</c:v>
                </c:pt>
                <c:pt idx="101">
                  <c:v>65.0</c:v>
                </c:pt>
                <c:pt idx="102">
                  <c:v>65.0</c:v>
                </c:pt>
                <c:pt idx="103">
                  <c:v>66.0</c:v>
                </c:pt>
                <c:pt idx="104">
                  <c:v>66.0</c:v>
                </c:pt>
                <c:pt idx="105">
                  <c:v>66.0</c:v>
                </c:pt>
                <c:pt idx="106">
                  <c:v>67.0</c:v>
                </c:pt>
                <c:pt idx="107">
                  <c:v>67.0</c:v>
                </c:pt>
                <c:pt idx="108">
                  <c:v>67.0</c:v>
                </c:pt>
                <c:pt idx="109">
                  <c:v>69.0</c:v>
                </c:pt>
                <c:pt idx="110">
                  <c:v>70.0</c:v>
                </c:pt>
                <c:pt idx="111">
                  <c:v>71.0</c:v>
                </c:pt>
                <c:pt idx="112">
                  <c:v>71.0</c:v>
                </c:pt>
                <c:pt idx="113">
                  <c:v>72.0</c:v>
                </c:pt>
                <c:pt idx="114">
                  <c:v>73.0</c:v>
                </c:pt>
                <c:pt idx="115">
                  <c:v>74.0</c:v>
                </c:pt>
                <c:pt idx="116">
                  <c:v>74.0</c:v>
                </c:pt>
                <c:pt idx="117">
                  <c:v>74.0</c:v>
                </c:pt>
                <c:pt idx="118">
                  <c:v>75.0</c:v>
                </c:pt>
                <c:pt idx="119">
                  <c:v>75.0</c:v>
                </c:pt>
                <c:pt idx="120">
                  <c:v>75.0</c:v>
                </c:pt>
                <c:pt idx="121">
                  <c:v>76.0</c:v>
                </c:pt>
                <c:pt idx="122">
                  <c:v>76.0</c:v>
                </c:pt>
                <c:pt idx="123">
                  <c:v>76.0</c:v>
                </c:pt>
                <c:pt idx="124">
                  <c:v>76.0</c:v>
                </c:pt>
                <c:pt idx="125">
                  <c:v>77.0</c:v>
                </c:pt>
                <c:pt idx="126">
                  <c:v>77.0</c:v>
                </c:pt>
                <c:pt idx="127">
                  <c:v>77.0</c:v>
                </c:pt>
                <c:pt idx="128">
                  <c:v>78.0</c:v>
                </c:pt>
                <c:pt idx="129">
                  <c:v>80.0</c:v>
                </c:pt>
                <c:pt idx="130">
                  <c:v>81.0</c:v>
                </c:pt>
                <c:pt idx="131">
                  <c:v>81.0</c:v>
                </c:pt>
                <c:pt idx="132">
                  <c:v>81.0</c:v>
                </c:pt>
                <c:pt idx="133">
                  <c:v>81.0</c:v>
                </c:pt>
                <c:pt idx="134">
                  <c:v>82.0</c:v>
                </c:pt>
                <c:pt idx="135">
                  <c:v>82.0</c:v>
                </c:pt>
                <c:pt idx="136">
                  <c:v>82.0</c:v>
                </c:pt>
                <c:pt idx="137">
                  <c:v>82.0</c:v>
                </c:pt>
                <c:pt idx="138">
                  <c:v>82.0</c:v>
                </c:pt>
                <c:pt idx="139">
                  <c:v>84.0</c:v>
                </c:pt>
                <c:pt idx="140">
                  <c:v>84.0</c:v>
                </c:pt>
                <c:pt idx="141">
                  <c:v>84.0</c:v>
                </c:pt>
                <c:pt idx="142">
                  <c:v>85.0</c:v>
                </c:pt>
                <c:pt idx="143">
                  <c:v>85.0</c:v>
                </c:pt>
                <c:pt idx="144">
                  <c:v>85.0</c:v>
                </c:pt>
                <c:pt idx="145">
                  <c:v>85.0</c:v>
                </c:pt>
                <c:pt idx="146">
                  <c:v>86.0</c:v>
                </c:pt>
                <c:pt idx="147">
                  <c:v>88.0</c:v>
                </c:pt>
                <c:pt idx="148">
                  <c:v>88.0</c:v>
                </c:pt>
                <c:pt idx="149">
                  <c:v>89.0</c:v>
                </c:pt>
                <c:pt idx="150">
                  <c:v>89.0</c:v>
                </c:pt>
                <c:pt idx="151">
                  <c:v>89.0</c:v>
                </c:pt>
                <c:pt idx="152">
                  <c:v>89.0</c:v>
                </c:pt>
                <c:pt idx="153">
                  <c:v>90.0</c:v>
                </c:pt>
                <c:pt idx="154">
                  <c:v>90.0</c:v>
                </c:pt>
                <c:pt idx="155">
                  <c:v>91.0</c:v>
                </c:pt>
                <c:pt idx="156">
                  <c:v>91.0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495032"/>
        <c:axId val="2118491960"/>
      </c:areaChart>
      <c:dateAx>
        <c:axId val="2118495032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118491960"/>
        <c:crosses val="autoZero"/>
        <c:auto val="1"/>
        <c:lblOffset val="100"/>
        <c:baseTimeUnit val="days"/>
      </c:dateAx>
      <c:valAx>
        <c:axId val="21184919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2118495032"/>
        <c:crosses val="autoZero"/>
        <c:crossBetween val="midCat"/>
      </c:valAx>
    </c:plotArea>
    <c:plotVisOnly val="1"/>
    <c:dispBlanksAs val="zero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872666611330518"/>
          <c:y val="0.0540462329350083"/>
          <c:w val="0.758412527056184"/>
          <c:h val="0.669154946219117"/>
        </c:manualLayout>
      </c:layout>
      <c:areaChart>
        <c:grouping val="standard"/>
        <c:varyColors val="0"/>
        <c:ser>
          <c:idx val="3"/>
          <c:order val="0"/>
          <c:tx>
            <c:v>User</c:v>
          </c:tx>
          <c:cat>
            <c:numRef>
              <c:f>Sheet1!$A$1:$A$157</c:f>
              <c:numCache>
                <c:formatCode>m/d/yy</c:formatCode>
                <c:ptCount val="157"/>
                <c:pt idx="0">
                  <c:v>41117.0</c:v>
                </c:pt>
                <c:pt idx="1">
                  <c:v>41120.0</c:v>
                </c:pt>
                <c:pt idx="2">
                  <c:v>41122.0</c:v>
                </c:pt>
                <c:pt idx="3">
                  <c:v>41127.0</c:v>
                </c:pt>
                <c:pt idx="4">
                  <c:v>41138.0</c:v>
                </c:pt>
                <c:pt idx="5">
                  <c:v>41143.0</c:v>
                </c:pt>
                <c:pt idx="6">
                  <c:v>41144.0</c:v>
                </c:pt>
                <c:pt idx="7">
                  <c:v>41145.0</c:v>
                </c:pt>
                <c:pt idx="8">
                  <c:v>41148.0</c:v>
                </c:pt>
                <c:pt idx="9">
                  <c:v>41151.0</c:v>
                </c:pt>
                <c:pt idx="10">
                  <c:v>41156.0</c:v>
                </c:pt>
                <c:pt idx="11">
                  <c:v>41159.0</c:v>
                </c:pt>
                <c:pt idx="12">
                  <c:v>41162.0</c:v>
                </c:pt>
                <c:pt idx="13">
                  <c:v>41166.0</c:v>
                </c:pt>
                <c:pt idx="14">
                  <c:v>41169.0</c:v>
                </c:pt>
                <c:pt idx="15">
                  <c:v>41176.0</c:v>
                </c:pt>
                <c:pt idx="16">
                  <c:v>41179.0</c:v>
                </c:pt>
                <c:pt idx="17">
                  <c:v>41180.0</c:v>
                </c:pt>
                <c:pt idx="18">
                  <c:v>41183.0</c:v>
                </c:pt>
                <c:pt idx="19">
                  <c:v>41185.0</c:v>
                </c:pt>
                <c:pt idx="20">
                  <c:v>41186.0</c:v>
                </c:pt>
                <c:pt idx="21">
                  <c:v>41187.0</c:v>
                </c:pt>
                <c:pt idx="22">
                  <c:v>41190.0</c:v>
                </c:pt>
                <c:pt idx="23">
                  <c:v>41194.0</c:v>
                </c:pt>
                <c:pt idx="24">
                  <c:v>41197.0</c:v>
                </c:pt>
                <c:pt idx="25">
                  <c:v>41198.0</c:v>
                </c:pt>
                <c:pt idx="26">
                  <c:v>41200.0</c:v>
                </c:pt>
                <c:pt idx="27">
                  <c:v>41201.0</c:v>
                </c:pt>
                <c:pt idx="28">
                  <c:v>41204.0</c:v>
                </c:pt>
                <c:pt idx="29">
                  <c:v>41205.0</c:v>
                </c:pt>
                <c:pt idx="30">
                  <c:v>41206.0</c:v>
                </c:pt>
                <c:pt idx="31">
                  <c:v>41208.0</c:v>
                </c:pt>
                <c:pt idx="32">
                  <c:v>41211.0</c:v>
                </c:pt>
                <c:pt idx="33">
                  <c:v>41213.0</c:v>
                </c:pt>
                <c:pt idx="34">
                  <c:v>41218.0</c:v>
                </c:pt>
                <c:pt idx="35">
                  <c:v>41219.0</c:v>
                </c:pt>
                <c:pt idx="36">
                  <c:v>41220.0</c:v>
                </c:pt>
                <c:pt idx="37">
                  <c:v>41221.0</c:v>
                </c:pt>
                <c:pt idx="38">
                  <c:v>41225.0</c:v>
                </c:pt>
                <c:pt idx="39">
                  <c:v>41226.0</c:v>
                </c:pt>
                <c:pt idx="40">
                  <c:v>41228.0</c:v>
                </c:pt>
                <c:pt idx="41">
                  <c:v>41229.0</c:v>
                </c:pt>
                <c:pt idx="42">
                  <c:v>41232.0</c:v>
                </c:pt>
                <c:pt idx="43">
                  <c:v>41233.0</c:v>
                </c:pt>
                <c:pt idx="44">
                  <c:v>41239.0</c:v>
                </c:pt>
                <c:pt idx="45">
                  <c:v>41241.0</c:v>
                </c:pt>
                <c:pt idx="46">
                  <c:v>41243.0</c:v>
                </c:pt>
                <c:pt idx="47">
                  <c:v>41247.0</c:v>
                </c:pt>
                <c:pt idx="48">
                  <c:v>41248.0</c:v>
                </c:pt>
                <c:pt idx="49">
                  <c:v>41250.0</c:v>
                </c:pt>
                <c:pt idx="50">
                  <c:v>41253.0</c:v>
                </c:pt>
                <c:pt idx="51">
                  <c:v>41254.0</c:v>
                </c:pt>
                <c:pt idx="52">
                  <c:v>41256.0</c:v>
                </c:pt>
                <c:pt idx="53">
                  <c:v>41260.0</c:v>
                </c:pt>
                <c:pt idx="54">
                  <c:v>41261.0</c:v>
                </c:pt>
                <c:pt idx="55">
                  <c:v>41262.0</c:v>
                </c:pt>
                <c:pt idx="56">
                  <c:v>41263.0</c:v>
                </c:pt>
                <c:pt idx="57">
                  <c:v>41274.0</c:v>
                </c:pt>
                <c:pt idx="58">
                  <c:v>41277.0</c:v>
                </c:pt>
                <c:pt idx="59">
                  <c:v>41281.0</c:v>
                </c:pt>
                <c:pt idx="60">
                  <c:v>41282.0</c:v>
                </c:pt>
                <c:pt idx="61">
                  <c:v>41288.0</c:v>
                </c:pt>
                <c:pt idx="62">
                  <c:v>41289.0</c:v>
                </c:pt>
                <c:pt idx="63">
                  <c:v>41290.0</c:v>
                </c:pt>
                <c:pt idx="64">
                  <c:v>41292.0</c:v>
                </c:pt>
                <c:pt idx="65">
                  <c:v>41296.0</c:v>
                </c:pt>
                <c:pt idx="66">
                  <c:v>41298.0</c:v>
                </c:pt>
                <c:pt idx="67">
                  <c:v>41299.0</c:v>
                </c:pt>
                <c:pt idx="68">
                  <c:v>41302.0</c:v>
                </c:pt>
                <c:pt idx="69">
                  <c:v>41305.0</c:v>
                </c:pt>
                <c:pt idx="70">
                  <c:v>41309.0</c:v>
                </c:pt>
                <c:pt idx="71">
                  <c:v>41310.0</c:v>
                </c:pt>
                <c:pt idx="72">
                  <c:v>41312.0</c:v>
                </c:pt>
                <c:pt idx="73">
                  <c:v>41313.0</c:v>
                </c:pt>
                <c:pt idx="74">
                  <c:v>41316.0</c:v>
                </c:pt>
                <c:pt idx="75">
                  <c:v>41317.0</c:v>
                </c:pt>
                <c:pt idx="76">
                  <c:v>41319.0</c:v>
                </c:pt>
                <c:pt idx="77">
                  <c:v>41323.0</c:v>
                </c:pt>
                <c:pt idx="78">
                  <c:v>41324.0</c:v>
                </c:pt>
                <c:pt idx="79">
                  <c:v>41326.0</c:v>
                </c:pt>
                <c:pt idx="80">
                  <c:v>41327.0</c:v>
                </c:pt>
                <c:pt idx="81">
                  <c:v>41331.0</c:v>
                </c:pt>
                <c:pt idx="82">
                  <c:v>41333.0</c:v>
                </c:pt>
                <c:pt idx="83">
                  <c:v>41334.0</c:v>
                </c:pt>
                <c:pt idx="84">
                  <c:v>41337.0</c:v>
                </c:pt>
                <c:pt idx="85">
                  <c:v>41338.0</c:v>
                </c:pt>
                <c:pt idx="86">
                  <c:v>41339.0</c:v>
                </c:pt>
                <c:pt idx="87">
                  <c:v>41340.0</c:v>
                </c:pt>
                <c:pt idx="88">
                  <c:v>41341.0</c:v>
                </c:pt>
                <c:pt idx="89">
                  <c:v>41345.0</c:v>
                </c:pt>
                <c:pt idx="90">
                  <c:v>41346.0</c:v>
                </c:pt>
                <c:pt idx="91">
                  <c:v>41348.0</c:v>
                </c:pt>
                <c:pt idx="92">
                  <c:v>41352.0</c:v>
                </c:pt>
                <c:pt idx="93">
                  <c:v>41353.0</c:v>
                </c:pt>
                <c:pt idx="94">
                  <c:v>41354.0</c:v>
                </c:pt>
                <c:pt idx="95">
                  <c:v>41365.0</c:v>
                </c:pt>
                <c:pt idx="96">
                  <c:v>41366.0</c:v>
                </c:pt>
                <c:pt idx="97">
                  <c:v>41369.0</c:v>
                </c:pt>
                <c:pt idx="98">
                  <c:v>41374.0</c:v>
                </c:pt>
                <c:pt idx="99">
                  <c:v>41375.0</c:v>
                </c:pt>
                <c:pt idx="100">
                  <c:v>41380.0</c:v>
                </c:pt>
                <c:pt idx="101">
                  <c:v>41382.0</c:v>
                </c:pt>
                <c:pt idx="102">
                  <c:v>41383.0</c:v>
                </c:pt>
                <c:pt idx="103">
                  <c:v>41388.0</c:v>
                </c:pt>
                <c:pt idx="104">
                  <c:v>41389.0</c:v>
                </c:pt>
                <c:pt idx="105">
                  <c:v>41390.0</c:v>
                </c:pt>
                <c:pt idx="106">
                  <c:v>41393.0</c:v>
                </c:pt>
                <c:pt idx="107">
                  <c:v>41396.0</c:v>
                </c:pt>
                <c:pt idx="108">
                  <c:v>41397.0</c:v>
                </c:pt>
                <c:pt idx="109">
                  <c:v>41403.0</c:v>
                </c:pt>
                <c:pt idx="110">
                  <c:v>41404.0</c:v>
                </c:pt>
                <c:pt idx="111">
                  <c:v>41409.0</c:v>
                </c:pt>
                <c:pt idx="112">
                  <c:v>41411.0</c:v>
                </c:pt>
                <c:pt idx="113">
                  <c:v>41414.0</c:v>
                </c:pt>
                <c:pt idx="114">
                  <c:v>41417.0</c:v>
                </c:pt>
                <c:pt idx="115">
                  <c:v>41422.0</c:v>
                </c:pt>
                <c:pt idx="116">
                  <c:v>41424.0</c:v>
                </c:pt>
                <c:pt idx="117">
                  <c:v>41425.0</c:v>
                </c:pt>
                <c:pt idx="118">
                  <c:v>41428.0</c:v>
                </c:pt>
                <c:pt idx="119">
                  <c:v>41431.0</c:v>
                </c:pt>
                <c:pt idx="120">
                  <c:v>41432.0</c:v>
                </c:pt>
                <c:pt idx="121">
                  <c:v>41436.0</c:v>
                </c:pt>
                <c:pt idx="122">
                  <c:v>41442.0</c:v>
                </c:pt>
                <c:pt idx="123">
                  <c:v>41443.0</c:v>
                </c:pt>
                <c:pt idx="124">
                  <c:v>41446.0</c:v>
                </c:pt>
                <c:pt idx="125">
                  <c:v>41449.0</c:v>
                </c:pt>
                <c:pt idx="126">
                  <c:v>41452.0</c:v>
                </c:pt>
                <c:pt idx="127">
                  <c:v>41453.0</c:v>
                </c:pt>
                <c:pt idx="128">
                  <c:v>41456.0</c:v>
                </c:pt>
                <c:pt idx="129">
                  <c:v>41457.0</c:v>
                </c:pt>
                <c:pt idx="130">
                  <c:v>41463.0</c:v>
                </c:pt>
                <c:pt idx="131">
                  <c:v>41464.0</c:v>
                </c:pt>
                <c:pt idx="132">
                  <c:v>41466.0</c:v>
                </c:pt>
                <c:pt idx="133">
                  <c:v>41470.0</c:v>
                </c:pt>
                <c:pt idx="134">
                  <c:v>41473.0</c:v>
                </c:pt>
                <c:pt idx="135">
                  <c:v>41474.0</c:v>
                </c:pt>
                <c:pt idx="136">
                  <c:v>41480.0</c:v>
                </c:pt>
                <c:pt idx="137">
                  <c:v>41481.0</c:v>
                </c:pt>
                <c:pt idx="138">
                  <c:v>41484.0</c:v>
                </c:pt>
                <c:pt idx="139">
                  <c:v>41487.0</c:v>
                </c:pt>
                <c:pt idx="140">
                  <c:v>41488.0</c:v>
                </c:pt>
                <c:pt idx="141">
                  <c:v>41491.0</c:v>
                </c:pt>
                <c:pt idx="142">
                  <c:v>41492.0</c:v>
                </c:pt>
                <c:pt idx="143">
                  <c:v>41493.0</c:v>
                </c:pt>
                <c:pt idx="144">
                  <c:v>41494.0</c:v>
                </c:pt>
                <c:pt idx="145">
                  <c:v>41495.0</c:v>
                </c:pt>
                <c:pt idx="146">
                  <c:v>41498.0</c:v>
                </c:pt>
                <c:pt idx="147">
                  <c:v>41501.0</c:v>
                </c:pt>
                <c:pt idx="148">
                  <c:v>41505.0</c:v>
                </c:pt>
                <c:pt idx="149">
                  <c:v>41507.0</c:v>
                </c:pt>
                <c:pt idx="150">
                  <c:v>41508.0</c:v>
                </c:pt>
                <c:pt idx="151">
                  <c:v>41515.0</c:v>
                </c:pt>
                <c:pt idx="152">
                  <c:v>41523.0</c:v>
                </c:pt>
                <c:pt idx="153">
                  <c:v>41526.0</c:v>
                </c:pt>
                <c:pt idx="154">
                  <c:v>41527.0</c:v>
                </c:pt>
                <c:pt idx="155">
                  <c:v>41529.0</c:v>
                </c:pt>
                <c:pt idx="156">
                  <c:v>41530.0</c:v>
                </c:pt>
              </c:numCache>
            </c:numRef>
          </c:cat>
          <c:val>
            <c:numRef>
              <c:f>Sheet1!$E$1:$E$157</c:f>
              <c:numCache>
                <c:formatCode>General</c:formatCode>
                <c:ptCount val="157"/>
                <c:pt idx="0">
                  <c:v>1.0</c:v>
                </c:pt>
                <c:pt idx="1">
                  <c:v>3.0</c:v>
                </c:pt>
                <c:pt idx="2">
                  <c:v>5.0</c:v>
                </c:pt>
                <c:pt idx="3">
                  <c:v>6.0</c:v>
                </c:pt>
                <c:pt idx="4">
                  <c:v>9.0</c:v>
                </c:pt>
                <c:pt idx="5">
                  <c:v>11.0</c:v>
                </c:pt>
                <c:pt idx="6">
                  <c:v>12.0</c:v>
                </c:pt>
                <c:pt idx="7">
                  <c:v>13.0</c:v>
                </c:pt>
                <c:pt idx="8">
                  <c:v>14.0</c:v>
                </c:pt>
                <c:pt idx="9">
                  <c:v>15.0</c:v>
                </c:pt>
                <c:pt idx="10">
                  <c:v>17.0</c:v>
                </c:pt>
                <c:pt idx="11">
                  <c:v>24.0</c:v>
                </c:pt>
                <c:pt idx="12">
                  <c:v>26.0</c:v>
                </c:pt>
                <c:pt idx="13">
                  <c:v>28.0</c:v>
                </c:pt>
                <c:pt idx="14">
                  <c:v>29.0</c:v>
                </c:pt>
                <c:pt idx="15">
                  <c:v>31.0</c:v>
                </c:pt>
                <c:pt idx="16">
                  <c:v>32.0</c:v>
                </c:pt>
                <c:pt idx="17">
                  <c:v>34.0</c:v>
                </c:pt>
                <c:pt idx="18">
                  <c:v>38.0</c:v>
                </c:pt>
                <c:pt idx="19">
                  <c:v>42.0</c:v>
                </c:pt>
                <c:pt idx="20">
                  <c:v>42.0</c:v>
                </c:pt>
                <c:pt idx="21">
                  <c:v>42.0</c:v>
                </c:pt>
                <c:pt idx="22">
                  <c:v>43.0</c:v>
                </c:pt>
                <c:pt idx="23">
                  <c:v>43.0</c:v>
                </c:pt>
                <c:pt idx="24">
                  <c:v>44.0</c:v>
                </c:pt>
                <c:pt idx="25">
                  <c:v>44.0</c:v>
                </c:pt>
                <c:pt idx="26">
                  <c:v>46.0</c:v>
                </c:pt>
                <c:pt idx="27">
                  <c:v>48.0</c:v>
                </c:pt>
                <c:pt idx="28">
                  <c:v>49.0</c:v>
                </c:pt>
                <c:pt idx="29">
                  <c:v>54.0</c:v>
                </c:pt>
                <c:pt idx="30">
                  <c:v>55.0</c:v>
                </c:pt>
                <c:pt idx="31">
                  <c:v>57.0</c:v>
                </c:pt>
                <c:pt idx="32">
                  <c:v>60.0</c:v>
                </c:pt>
                <c:pt idx="33">
                  <c:v>62.0</c:v>
                </c:pt>
                <c:pt idx="34">
                  <c:v>63.0</c:v>
                </c:pt>
                <c:pt idx="35">
                  <c:v>65.0</c:v>
                </c:pt>
                <c:pt idx="36">
                  <c:v>65.0</c:v>
                </c:pt>
                <c:pt idx="37">
                  <c:v>66.0</c:v>
                </c:pt>
                <c:pt idx="38">
                  <c:v>69.0</c:v>
                </c:pt>
                <c:pt idx="39">
                  <c:v>74.0</c:v>
                </c:pt>
                <c:pt idx="40">
                  <c:v>76.0</c:v>
                </c:pt>
                <c:pt idx="41">
                  <c:v>76.0</c:v>
                </c:pt>
                <c:pt idx="42">
                  <c:v>78.0</c:v>
                </c:pt>
                <c:pt idx="43">
                  <c:v>78.0</c:v>
                </c:pt>
                <c:pt idx="44">
                  <c:v>79.0</c:v>
                </c:pt>
                <c:pt idx="45">
                  <c:v>81.0</c:v>
                </c:pt>
                <c:pt idx="46">
                  <c:v>84.0</c:v>
                </c:pt>
                <c:pt idx="47">
                  <c:v>85.0</c:v>
                </c:pt>
                <c:pt idx="48">
                  <c:v>86.0</c:v>
                </c:pt>
                <c:pt idx="49">
                  <c:v>87.0</c:v>
                </c:pt>
                <c:pt idx="50">
                  <c:v>90.0</c:v>
                </c:pt>
                <c:pt idx="51">
                  <c:v>90.0</c:v>
                </c:pt>
                <c:pt idx="52">
                  <c:v>91.0</c:v>
                </c:pt>
                <c:pt idx="53">
                  <c:v>91.0</c:v>
                </c:pt>
                <c:pt idx="54">
                  <c:v>92.0</c:v>
                </c:pt>
                <c:pt idx="55">
                  <c:v>93.0</c:v>
                </c:pt>
                <c:pt idx="56">
                  <c:v>94.0</c:v>
                </c:pt>
                <c:pt idx="57">
                  <c:v>95.0</c:v>
                </c:pt>
                <c:pt idx="58">
                  <c:v>97.0</c:v>
                </c:pt>
                <c:pt idx="59">
                  <c:v>98.0</c:v>
                </c:pt>
                <c:pt idx="60">
                  <c:v>99.0</c:v>
                </c:pt>
                <c:pt idx="61">
                  <c:v>101.0</c:v>
                </c:pt>
                <c:pt idx="62">
                  <c:v>103.0</c:v>
                </c:pt>
                <c:pt idx="63">
                  <c:v>108.0</c:v>
                </c:pt>
                <c:pt idx="64">
                  <c:v>109.0</c:v>
                </c:pt>
                <c:pt idx="65">
                  <c:v>109.0</c:v>
                </c:pt>
                <c:pt idx="66">
                  <c:v>110.0</c:v>
                </c:pt>
                <c:pt idx="67">
                  <c:v>114.0</c:v>
                </c:pt>
                <c:pt idx="68">
                  <c:v>120.0</c:v>
                </c:pt>
                <c:pt idx="69">
                  <c:v>120.0</c:v>
                </c:pt>
                <c:pt idx="70">
                  <c:v>123.0</c:v>
                </c:pt>
                <c:pt idx="71">
                  <c:v>127.0</c:v>
                </c:pt>
                <c:pt idx="72">
                  <c:v>128.0</c:v>
                </c:pt>
                <c:pt idx="73">
                  <c:v>132.0</c:v>
                </c:pt>
                <c:pt idx="74">
                  <c:v>138.0</c:v>
                </c:pt>
                <c:pt idx="75">
                  <c:v>139.0</c:v>
                </c:pt>
                <c:pt idx="76">
                  <c:v>150.0</c:v>
                </c:pt>
                <c:pt idx="77">
                  <c:v>152.0</c:v>
                </c:pt>
                <c:pt idx="78">
                  <c:v>153.0</c:v>
                </c:pt>
                <c:pt idx="79">
                  <c:v>160.0</c:v>
                </c:pt>
                <c:pt idx="80">
                  <c:v>162.0</c:v>
                </c:pt>
                <c:pt idx="81">
                  <c:v>163.0</c:v>
                </c:pt>
                <c:pt idx="82">
                  <c:v>164.0</c:v>
                </c:pt>
                <c:pt idx="83">
                  <c:v>165.0</c:v>
                </c:pt>
                <c:pt idx="84">
                  <c:v>165.0</c:v>
                </c:pt>
                <c:pt idx="85">
                  <c:v>166.0</c:v>
                </c:pt>
                <c:pt idx="86">
                  <c:v>167.0</c:v>
                </c:pt>
                <c:pt idx="87">
                  <c:v>169.0</c:v>
                </c:pt>
                <c:pt idx="88">
                  <c:v>170.0</c:v>
                </c:pt>
                <c:pt idx="89">
                  <c:v>174.0</c:v>
                </c:pt>
                <c:pt idx="90">
                  <c:v>175.0</c:v>
                </c:pt>
                <c:pt idx="91">
                  <c:v>176.0</c:v>
                </c:pt>
                <c:pt idx="92">
                  <c:v>177.0</c:v>
                </c:pt>
                <c:pt idx="93">
                  <c:v>178.0</c:v>
                </c:pt>
                <c:pt idx="94">
                  <c:v>179.0</c:v>
                </c:pt>
                <c:pt idx="95">
                  <c:v>180.0</c:v>
                </c:pt>
                <c:pt idx="96">
                  <c:v>182.0</c:v>
                </c:pt>
                <c:pt idx="97">
                  <c:v>183.0</c:v>
                </c:pt>
                <c:pt idx="98">
                  <c:v>183.0</c:v>
                </c:pt>
                <c:pt idx="99">
                  <c:v>186.0</c:v>
                </c:pt>
                <c:pt idx="100">
                  <c:v>189.0</c:v>
                </c:pt>
                <c:pt idx="101">
                  <c:v>190.0</c:v>
                </c:pt>
                <c:pt idx="102">
                  <c:v>191.0</c:v>
                </c:pt>
                <c:pt idx="103">
                  <c:v>191.0</c:v>
                </c:pt>
                <c:pt idx="104">
                  <c:v>193.0</c:v>
                </c:pt>
                <c:pt idx="105">
                  <c:v>195.0</c:v>
                </c:pt>
                <c:pt idx="106">
                  <c:v>196.0</c:v>
                </c:pt>
                <c:pt idx="107">
                  <c:v>198.0</c:v>
                </c:pt>
                <c:pt idx="108">
                  <c:v>200.0</c:v>
                </c:pt>
                <c:pt idx="109">
                  <c:v>200.0</c:v>
                </c:pt>
                <c:pt idx="110">
                  <c:v>200.0</c:v>
                </c:pt>
                <c:pt idx="111">
                  <c:v>200.0</c:v>
                </c:pt>
                <c:pt idx="112">
                  <c:v>202.0</c:v>
                </c:pt>
                <c:pt idx="113">
                  <c:v>203.0</c:v>
                </c:pt>
                <c:pt idx="114">
                  <c:v>204.0</c:v>
                </c:pt>
                <c:pt idx="115">
                  <c:v>204.0</c:v>
                </c:pt>
                <c:pt idx="116">
                  <c:v>205.0</c:v>
                </c:pt>
                <c:pt idx="117">
                  <c:v>208.0</c:v>
                </c:pt>
                <c:pt idx="118">
                  <c:v>208.0</c:v>
                </c:pt>
                <c:pt idx="119">
                  <c:v>211.0</c:v>
                </c:pt>
                <c:pt idx="120">
                  <c:v>213.0</c:v>
                </c:pt>
                <c:pt idx="121">
                  <c:v>213.0</c:v>
                </c:pt>
                <c:pt idx="122">
                  <c:v>214.0</c:v>
                </c:pt>
                <c:pt idx="123">
                  <c:v>215.0</c:v>
                </c:pt>
                <c:pt idx="124">
                  <c:v>218.0</c:v>
                </c:pt>
                <c:pt idx="125">
                  <c:v>219.0</c:v>
                </c:pt>
                <c:pt idx="126">
                  <c:v>220.0</c:v>
                </c:pt>
                <c:pt idx="127">
                  <c:v>223.0</c:v>
                </c:pt>
                <c:pt idx="128">
                  <c:v>226.0</c:v>
                </c:pt>
                <c:pt idx="129">
                  <c:v>230.0</c:v>
                </c:pt>
                <c:pt idx="130">
                  <c:v>234.0</c:v>
                </c:pt>
                <c:pt idx="131">
                  <c:v>235.0</c:v>
                </c:pt>
                <c:pt idx="132">
                  <c:v>237.0</c:v>
                </c:pt>
                <c:pt idx="133">
                  <c:v>238.0</c:v>
                </c:pt>
                <c:pt idx="134">
                  <c:v>241.0</c:v>
                </c:pt>
                <c:pt idx="135">
                  <c:v>242.0</c:v>
                </c:pt>
                <c:pt idx="136">
                  <c:v>243.0</c:v>
                </c:pt>
                <c:pt idx="137">
                  <c:v>245.0</c:v>
                </c:pt>
                <c:pt idx="138">
                  <c:v>248.0</c:v>
                </c:pt>
                <c:pt idx="139">
                  <c:v>250.0</c:v>
                </c:pt>
                <c:pt idx="140">
                  <c:v>256.0</c:v>
                </c:pt>
                <c:pt idx="141">
                  <c:v>259.0</c:v>
                </c:pt>
                <c:pt idx="142">
                  <c:v>259.0</c:v>
                </c:pt>
                <c:pt idx="143">
                  <c:v>261.0</c:v>
                </c:pt>
                <c:pt idx="144">
                  <c:v>262.0</c:v>
                </c:pt>
                <c:pt idx="145">
                  <c:v>264.0</c:v>
                </c:pt>
                <c:pt idx="146">
                  <c:v>264.0</c:v>
                </c:pt>
                <c:pt idx="147">
                  <c:v>265.0</c:v>
                </c:pt>
                <c:pt idx="148">
                  <c:v>266.0</c:v>
                </c:pt>
                <c:pt idx="149">
                  <c:v>268.0</c:v>
                </c:pt>
                <c:pt idx="150">
                  <c:v>270.0</c:v>
                </c:pt>
                <c:pt idx="151">
                  <c:v>271.0</c:v>
                </c:pt>
                <c:pt idx="152">
                  <c:v>273.0</c:v>
                </c:pt>
                <c:pt idx="153">
                  <c:v>273.0</c:v>
                </c:pt>
                <c:pt idx="154">
                  <c:v>274.0</c:v>
                </c:pt>
                <c:pt idx="155">
                  <c:v>274.0</c:v>
                </c:pt>
                <c:pt idx="156">
                  <c:v>275.0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9776328"/>
        <c:axId val="2139779384"/>
      </c:areaChart>
      <c:dateAx>
        <c:axId val="2139776328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139779384"/>
        <c:crosses val="autoZero"/>
        <c:auto val="1"/>
        <c:lblOffset val="100"/>
        <c:baseTimeUnit val="days"/>
      </c:dateAx>
      <c:valAx>
        <c:axId val="21397793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2139776328"/>
        <c:crosses val="autoZero"/>
        <c:crossBetween val="midCat"/>
      </c:valAx>
    </c:plotArea>
    <c:plotVisOnly val="1"/>
    <c:dispBlanksAs val="zero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B46BE-F293-074A-A10A-5F7ECE731A64}" type="doc">
      <dgm:prSet loTypeId="urn:microsoft.com/office/officeart/2005/8/layout/hChevron3" loCatId="" qsTypeId="urn:microsoft.com/office/officeart/2005/8/quickstyle/3D3" qsCatId="3D" csTypeId="urn:microsoft.com/office/officeart/2005/8/colors/accent1_5" csCatId="accent1" phldr="1"/>
      <dgm:spPr/>
    </dgm:pt>
    <dgm:pt modelId="{BC2B6BCB-2325-1741-AE62-9F15D548D707}">
      <dgm:prSet phldrT="[Text]"/>
      <dgm:spPr/>
      <dgm:t>
        <a:bodyPr/>
        <a:lstStyle/>
        <a:p>
          <a:r>
            <a:rPr lang="en-US" b="1" dirty="0" smtClean="0"/>
            <a:t>Study Concept</a:t>
          </a:r>
        </a:p>
      </dgm:t>
    </dgm:pt>
    <dgm:pt modelId="{BBC41E0B-5694-064D-95A9-FC1DE84422DC}" type="parTrans" cxnId="{A0BA2E03-8799-2F48-A464-6FE9182682F5}">
      <dgm:prSet/>
      <dgm:spPr/>
      <dgm:t>
        <a:bodyPr/>
        <a:lstStyle/>
        <a:p>
          <a:endParaRPr lang="en-US"/>
        </a:p>
      </dgm:t>
    </dgm:pt>
    <dgm:pt modelId="{C4A66FF6-5B4F-0D4B-9779-B8666CD2EDE9}" type="sibTrans" cxnId="{A0BA2E03-8799-2F48-A464-6FE9182682F5}">
      <dgm:prSet/>
      <dgm:spPr/>
      <dgm:t>
        <a:bodyPr/>
        <a:lstStyle/>
        <a:p>
          <a:endParaRPr lang="en-US"/>
        </a:p>
      </dgm:t>
    </dgm:pt>
    <dgm:pt modelId="{F78991FC-9F41-D647-AEFB-E8E5C5DF6957}">
      <dgm:prSet phldrT="[Text]"/>
      <dgm:spPr/>
      <dgm:t>
        <a:bodyPr/>
        <a:lstStyle/>
        <a:p>
          <a:r>
            <a:rPr lang="en-US" b="1" dirty="0" smtClean="0"/>
            <a:t>Data Collection</a:t>
          </a:r>
          <a:endParaRPr lang="en-US" b="1" dirty="0"/>
        </a:p>
      </dgm:t>
    </dgm:pt>
    <dgm:pt modelId="{36DF1B29-DE32-4C4E-9801-D6EB17B51197}" type="parTrans" cxnId="{DE68E2C9-2A09-6246-AD72-E6CD6CF64573}">
      <dgm:prSet/>
      <dgm:spPr/>
      <dgm:t>
        <a:bodyPr/>
        <a:lstStyle/>
        <a:p>
          <a:endParaRPr lang="en-US"/>
        </a:p>
      </dgm:t>
    </dgm:pt>
    <dgm:pt modelId="{0C84342B-650E-5048-B7F0-FE8E95656F9D}" type="sibTrans" cxnId="{DE68E2C9-2A09-6246-AD72-E6CD6CF64573}">
      <dgm:prSet/>
      <dgm:spPr/>
      <dgm:t>
        <a:bodyPr/>
        <a:lstStyle/>
        <a:p>
          <a:endParaRPr lang="en-US"/>
        </a:p>
      </dgm:t>
    </dgm:pt>
    <dgm:pt modelId="{25D3E44D-F15C-4F4B-BB3A-0DD98B408D0B}">
      <dgm:prSet phldrT="[Text]"/>
      <dgm:spPr/>
      <dgm:t>
        <a:bodyPr/>
        <a:lstStyle/>
        <a:p>
          <a:r>
            <a:rPr lang="en-US" b="1" dirty="0" smtClean="0"/>
            <a:t>Data Processing</a:t>
          </a:r>
          <a:endParaRPr lang="en-US" b="1" dirty="0"/>
        </a:p>
      </dgm:t>
    </dgm:pt>
    <dgm:pt modelId="{1DA6880A-8F16-AD45-B49C-0D3C5FBDF95A}" type="parTrans" cxnId="{ED498452-5A87-614E-B16C-288B01C20A91}">
      <dgm:prSet/>
      <dgm:spPr/>
      <dgm:t>
        <a:bodyPr/>
        <a:lstStyle/>
        <a:p>
          <a:endParaRPr lang="en-US"/>
        </a:p>
      </dgm:t>
    </dgm:pt>
    <dgm:pt modelId="{E9FB1A36-4D77-724D-8253-98C28CBF90D8}" type="sibTrans" cxnId="{ED498452-5A87-614E-B16C-288B01C20A91}">
      <dgm:prSet/>
      <dgm:spPr/>
      <dgm:t>
        <a:bodyPr/>
        <a:lstStyle/>
        <a:p>
          <a:endParaRPr lang="en-US"/>
        </a:p>
      </dgm:t>
    </dgm:pt>
    <dgm:pt modelId="{D539FFD1-C623-3642-9F43-C24FE57C560E}">
      <dgm:prSet phldrT="[Text]"/>
      <dgm:spPr/>
      <dgm:t>
        <a:bodyPr/>
        <a:lstStyle/>
        <a:p>
          <a:r>
            <a:rPr lang="en-US" b="1" dirty="0" smtClean="0"/>
            <a:t>Data Distribution</a:t>
          </a:r>
          <a:endParaRPr lang="en-US" b="1" dirty="0"/>
        </a:p>
      </dgm:t>
    </dgm:pt>
    <dgm:pt modelId="{0B7FA603-6970-E34E-A0D0-D7348AC2780F}" type="parTrans" cxnId="{556B1290-7223-F24F-A7F1-8FD460F3EF39}">
      <dgm:prSet/>
      <dgm:spPr/>
      <dgm:t>
        <a:bodyPr/>
        <a:lstStyle/>
        <a:p>
          <a:endParaRPr lang="en-US"/>
        </a:p>
      </dgm:t>
    </dgm:pt>
    <dgm:pt modelId="{0EA7FCE7-1624-124B-9355-67C1A5325C54}" type="sibTrans" cxnId="{556B1290-7223-F24F-A7F1-8FD460F3EF39}">
      <dgm:prSet/>
      <dgm:spPr/>
      <dgm:t>
        <a:bodyPr/>
        <a:lstStyle/>
        <a:p>
          <a:endParaRPr lang="en-US"/>
        </a:p>
      </dgm:t>
    </dgm:pt>
    <dgm:pt modelId="{2B419F51-51C4-C04F-BEF1-F5931F42CA07}">
      <dgm:prSet phldrT="[Text]"/>
      <dgm:spPr/>
      <dgm:t>
        <a:bodyPr/>
        <a:lstStyle/>
        <a:p>
          <a:r>
            <a:rPr lang="en-US" b="1" dirty="0" smtClean="0"/>
            <a:t>Data Discovery</a:t>
          </a:r>
          <a:endParaRPr lang="en-US" b="1" dirty="0"/>
        </a:p>
      </dgm:t>
    </dgm:pt>
    <dgm:pt modelId="{6493C257-A4CE-5649-9D39-48A79A60C97A}" type="parTrans" cxnId="{1E977F65-2E92-864E-A8E1-82A23DCCB9E0}">
      <dgm:prSet/>
      <dgm:spPr/>
      <dgm:t>
        <a:bodyPr/>
        <a:lstStyle/>
        <a:p>
          <a:endParaRPr lang="en-US"/>
        </a:p>
      </dgm:t>
    </dgm:pt>
    <dgm:pt modelId="{16DDCBD3-0CD5-CD44-9D77-1AC9F23788A9}" type="sibTrans" cxnId="{1E977F65-2E92-864E-A8E1-82A23DCCB9E0}">
      <dgm:prSet/>
      <dgm:spPr/>
      <dgm:t>
        <a:bodyPr/>
        <a:lstStyle/>
        <a:p>
          <a:endParaRPr lang="en-US"/>
        </a:p>
      </dgm:t>
    </dgm:pt>
    <dgm:pt modelId="{4896E9B4-5E9F-7443-A022-74A80EE0758B}">
      <dgm:prSet phldrT="[Text]"/>
      <dgm:spPr/>
      <dgm:t>
        <a:bodyPr/>
        <a:lstStyle/>
        <a:p>
          <a:r>
            <a:rPr lang="en-US" b="1" dirty="0" smtClean="0"/>
            <a:t>Data Analysis</a:t>
          </a:r>
          <a:endParaRPr lang="en-US" b="1" dirty="0"/>
        </a:p>
      </dgm:t>
    </dgm:pt>
    <dgm:pt modelId="{898F4646-CF30-7A49-AAF5-9C5593510B38}" type="parTrans" cxnId="{8660B611-13C4-8E48-8998-D0C443BFA704}">
      <dgm:prSet/>
      <dgm:spPr/>
      <dgm:t>
        <a:bodyPr/>
        <a:lstStyle/>
        <a:p>
          <a:endParaRPr lang="en-US"/>
        </a:p>
      </dgm:t>
    </dgm:pt>
    <dgm:pt modelId="{DA658A8F-99BE-A444-8BEE-08BE64139A9A}" type="sibTrans" cxnId="{8660B611-13C4-8E48-8998-D0C443BFA704}">
      <dgm:prSet/>
      <dgm:spPr/>
      <dgm:t>
        <a:bodyPr/>
        <a:lstStyle/>
        <a:p>
          <a:endParaRPr lang="en-US"/>
        </a:p>
      </dgm:t>
    </dgm:pt>
    <dgm:pt modelId="{5C333D46-18A4-084C-A49B-5DD9152EF1D7}" type="pres">
      <dgm:prSet presAssocID="{258B46BE-F293-074A-A10A-5F7ECE731A64}" presName="Name0" presStyleCnt="0">
        <dgm:presLayoutVars>
          <dgm:dir/>
          <dgm:resizeHandles val="exact"/>
        </dgm:presLayoutVars>
      </dgm:prSet>
      <dgm:spPr/>
    </dgm:pt>
    <dgm:pt modelId="{31D5ADDF-C76D-D241-B087-DE5E57D15092}" type="pres">
      <dgm:prSet presAssocID="{BC2B6BCB-2325-1741-AE62-9F15D548D707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31A0D-BA4E-D248-9D3C-67629063F02B}" type="pres">
      <dgm:prSet presAssocID="{C4A66FF6-5B4F-0D4B-9779-B8666CD2EDE9}" presName="parSpace" presStyleCnt="0"/>
      <dgm:spPr/>
    </dgm:pt>
    <dgm:pt modelId="{72A6B52C-32C7-C74A-9D57-48EB84FECEDD}" type="pres">
      <dgm:prSet presAssocID="{F78991FC-9F41-D647-AEFB-E8E5C5DF6957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CE68CD-3DAC-D94E-9D79-A56723B64C58}" type="pres">
      <dgm:prSet presAssocID="{0C84342B-650E-5048-B7F0-FE8E95656F9D}" presName="parSpace" presStyleCnt="0"/>
      <dgm:spPr/>
    </dgm:pt>
    <dgm:pt modelId="{FF9A3C9F-7977-EC4D-8067-35BEFF1FC677}" type="pres">
      <dgm:prSet presAssocID="{25D3E44D-F15C-4F4B-BB3A-0DD98B408D0B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3FEFE9-2F74-254C-AE36-01221F871470}" type="pres">
      <dgm:prSet presAssocID="{E9FB1A36-4D77-724D-8253-98C28CBF90D8}" presName="parSpace" presStyleCnt="0"/>
      <dgm:spPr/>
    </dgm:pt>
    <dgm:pt modelId="{19148DA5-BC6A-A54A-AF69-777DECF00618}" type="pres">
      <dgm:prSet presAssocID="{D539FFD1-C623-3642-9F43-C24FE57C560E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7DBD80-3F0D-5842-9AEE-D3871032DC42}" type="pres">
      <dgm:prSet presAssocID="{0EA7FCE7-1624-124B-9355-67C1A5325C54}" presName="parSpace" presStyleCnt="0"/>
      <dgm:spPr/>
    </dgm:pt>
    <dgm:pt modelId="{FDAE580A-D08D-B948-9A1D-EDA95B4B6638}" type="pres">
      <dgm:prSet presAssocID="{2B419F51-51C4-C04F-BEF1-F5931F42CA07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CB182-F9AC-FD4D-85E7-1106928E06B9}" type="pres">
      <dgm:prSet presAssocID="{16DDCBD3-0CD5-CD44-9D77-1AC9F23788A9}" presName="parSpace" presStyleCnt="0"/>
      <dgm:spPr/>
    </dgm:pt>
    <dgm:pt modelId="{4573870A-A381-6D48-AD2F-1C71F1904CE1}" type="pres">
      <dgm:prSet presAssocID="{4896E9B4-5E9F-7443-A022-74A80EE0758B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681C17-CDA1-9D42-803D-C7C0674DC725}" type="presOf" srcId="{D539FFD1-C623-3642-9F43-C24FE57C560E}" destId="{19148DA5-BC6A-A54A-AF69-777DECF00618}" srcOrd="0" destOrd="0" presId="urn:microsoft.com/office/officeart/2005/8/layout/hChevron3"/>
    <dgm:cxn modelId="{28BF2D52-E1F3-BF4E-863F-B15C71B03346}" type="presOf" srcId="{BC2B6BCB-2325-1741-AE62-9F15D548D707}" destId="{31D5ADDF-C76D-D241-B087-DE5E57D15092}" srcOrd="0" destOrd="0" presId="urn:microsoft.com/office/officeart/2005/8/layout/hChevron3"/>
    <dgm:cxn modelId="{5B928E3C-6040-DE41-AB3E-797784A43BFB}" type="presOf" srcId="{2B419F51-51C4-C04F-BEF1-F5931F42CA07}" destId="{FDAE580A-D08D-B948-9A1D-EDA95B4B6638}" srcOrd="0" destOrd="0" presId="urn:microsoft.com/office/officeart/2005/8/layout/hChevron3"/>
    <dgm:cxn modelId="{ED498452-5A87-614E-B16C-288B01C20A91}" srcId="{258B46BE-F293-074A-A10A-5F7ECE731A64}" destId="{25D3E44D-F15C-4F4B-BB3A-0DD98B408D0B}" srcOrd="2" destOrd="0" parTransId="{1DA6880A-8F16-AD45-B49C-0D3C5FBDF95A}" sibTransId="{E9FB1A36-4D77-724D-8253-98C28CBF90D8}"/>
    <dgm:cxn modelId="{A0BA2E03-8799-2F48-A464-6FE9182682F5}" srcId="{258B46BE-F293-074A-A10A-5F7ECE731A64}" destId="{BC2B6BCB-2325-1741-AE62-9F15D548D707}" srcOrd="0" destOrd="0" parTransId="{BBC41E0B-5694-064D-95A9-FC1DE84422DC}" sibTransId="{C4A66FF6-5B4F-0D4B-9779-B8666CD2EDE9}"/>
    <dgm:cxn modelId="{1ECA50D8-D3E2-9440-8CFA-1B02F812BC6F}" type="presOf" srcId="{4896E9B4-5E9F-7443-A022-74A80EE0758B}" destId="{4573870A-A381-6D48-AD2F-1C71F1904CE1}" srcOrd="0" destOrd="0" presId="urn:microsoft.com/office/officeart/2005/8/layout/hChevron3"/>
    <dgm:cxn modelId="{DE68E2C9-2A09-6246-AD72-E6CD6CF64573}" srcId="{258B46BE-F293-074A-A10A-5F7ECE731A64}" destId="{F78991FC-9F41-D647-AEFB-E8E5C5DF6957}" srcOrd="1" destOrd="0" parTransId="{36DF1B29-DE32-4C4E-9801-D6EB17B51197}" sibTransId="{0C84342B-650E-5048-B7F0-FE8E95656F9D}"/>
    <dgm:cxn modelId="{D7E35C4A-C2D4-ED4F-A8F2-6EC6D4D7C6D3}" type="presOf" srcId="{25D3E44D-F15C-4F4B-BB3A-0DD98B408D0B}" destId="{FF9A3C9F-7977-EC4D-8067-35BEFF1FC677}" srcOrd="0" destOrd="0" presId="urn:microsoft.com/office/officeart/2005/8/layout/hChevron3"/>
    <dgm:cxn modelId="{F65784EA-A2F3-A943-ACD3-600E16BB75F5}" type="presOf" srcId="{258B46BE-F293-074A-A10A-5F7ECE731A64}" destId="{5C333D46-18A4-084C-A49B-5DD9152EF1D7}" srcOrd="0" destOrd="0" presId="urn:microsoft.com/office/officeart/2005/8/layout/hChevron3"/>
    <dgm:cxn modelId="{556B1290-7223-F24F-A7F1-8FD460F3EF39}" srcId="{258B46BE-F293-074A-A10A-5F7ECE731A64}" destId="{D539FFD1-C623-3642-9F43-C24FE57C560E}" srcOrd="3" destOrd="0" parTransId="{0B7FA603-6970-E34E-A0D0-D7348AC2780F}" sibTransId="{0EA7FCE7-1624-124B-9355-67C1A5325C54}"/>
    <dgm:cxn modelId="{AECFE443-B630-3840-91F5-DA9B7DC74AC5}" type="presOf" srcId="{F78991FC-9F41-D647-AEFB-E8E5C5DF6957}" destId="{72A6B52C-32C7-C74A-9D57-48EB84FECEDD}" srcOrd="0" destOrd="0" presId="urn:microsoft.com/office/officeart/2005/8/layout/hChevron3"/>
    <dgm:cxn modelId="{1E977F65-2E92-864E-A8E1-82A23DCCB9E0}" srcId="{258B46BE-F293-074A-A10A-5F7ECE731A64}" destId="{2B419F51-51C4-C04F-BEF1-F5931F42CA07}" srcOrd="4" destOrd="0" parTransId="{6493C257-A4CE-5649-9D39-48A79A60C97A}" sibTransId="{16DDCBD3-0CD5-CD44-9D77-1AC9F23788A9}"/>
    <dgm:cxn modelId="{8660B611-13C4-8E48-8998-D0C443BFA704}" srcId="{258B46BE-F293-074A-A10A-5F7ECE731A64}" destId="{4896E9B4-5E9F-7443-A022-74A80EE0758B}" srcOrd="5" destOrd="0" parTransId="{898F4646-CF30-7A49-AAF5-9C5593510B38}" sibTransId="{DA658A8F-99BE-A444-8BEE-08BE64139A9A}"/>
    <dgm:cxn modelId="{0B8E7F98-C69F-A743-9F61-ADAFBF5A20F7}" type="presParOf" srcId="{5C333D46-18A4-084C-A49B-5DD9152EF1D7}" destId="{31D5ADDF-C76D-D241-B087-DE5E57D15092}" srcOrd="0" destOrd="0" presId="urn:microsoft.com/office/officeart/2005/8/layout/hChevron3"/>
    <dgm:cxn modelId="{E959D3A5-00BE-5747-ABC6-1DE4E153855D}" type="presParOf" srcId="{5C333D46-18A4-084C-A49B-5DD9152EF1D7}" destId="{96D31A0D-BA4E-D248-9D3C-67629063F02B}" srcOrd="1" destOrd="0" presId="urn:microsoft.com/office/officeart/2005/8/layout/hChevron3"/>
    <dgm:cxn modelId="{2E007164-9104-2047-B1E7-B500D3671793}" type="presParOf" srcId="{5C333D46-18A4-084C-A49B-5DD9152EF1D7}" destId="{72A6B52C-32C7-C74A-9D57-48EB84FECEDD}" srcOrd="2" destOrd="0" presId="urn:microsoft.com/office/officeart/2005/8/layout/hChevron3"/>
    <dgm:cxn modelId="{863F824A-7F94-C64A-968D-00BF60B2D044}" type="presParOf" srcId="{5C333D46-18A4-084C-A49B-5DD9152EF1D7}" destId="{7ACE68CD-3DAC-D94E-9D79-A56723B64C58}" srcOrd="3" destOrd="0" presId="urn:microsoft.com/office/officeart/2005/8/layout/hChevron3"/>
    <dgm:cxn modelId="{41238691-3D31-0444-A9A5-9509799494BD}" type="presParOf" srcId="{5C333D46-18A4-084C-A49B-5DD9152EF1D7}" destId="{FF9A3C9F-7977-EC4D-8067-35BEFF1FC677}" srcOrd="4" destOrd="0" presId="urn:microsoft.com/office/officeart/2005/8/layout/hChevron3"/>
    <dgm:cxn modelId="{BA7E8836-07AE-8346-8755-4BABEB0E69AC}" type="presParOf" srcId="{5C333D46-18A4-084C-A49B-5DD9152EF1D7}" destId="{EE3FEFE9-2F74-254C-AE36-01221F871470}" srcOrd="5" destOrd="0" presId="urn:microsoft.com/office/officeart/2005/8/layout/hChevron3"/>
    <dgm:cxn modelId="{1409376B-3D0B-AE4D-91E1-1B59151B822D}" type="presParOf" srcId="{5C333D46-18A4-084C-A49B-5DD9152EF1D7}" destId="{19148DA5-BC6A-A54A-AF69-777DECF00618}" srcOrd="6" destOrd="0" presId="urn:microsoft.com/office/officeart/2005/8/layout/hChevron3"/>
    <dgm:cxn modelId="{A9894D0C-7687-9849-B925-E501C94F510D}" type="presParOf" srcId="{5C333D46-18A4-084C-A49B-5DD9152EF1D7}" destId="{EA7DBD80-3F0D-5842-9AEE-D3871032DC42}" srcOrd="7" destOrd="0" presId="urn:microsoft.com/office/officeart/2005/8/layout/hChevron3"/>
    <dgm:cxn modelId="{2846949D-62FB-5A44-B540-2E5A5E240F4F}" type="presParOf" srcId="{5C333D46-18A4-084C-A49B-5DD9152EF1D7}" destId="{FDAE580A-D08D-B948-9A1D-EDA95B4B6638}" srcOrd="8" destOrd="0" presId="urn:microsoft.com/office/officeart/2005/8/layout/hChevron3"/>
    <dgm:cxn modelId="{33083535-28BF-7245-AB3D-453DBAD26875}" type="presParOf" srcId="{5C333D46-18A4-084C-A49B-5DD9152EF1D7}" destId="{2A0CB182-F9AC-FD4D-85E7-1106928E06B9}" srcOrd="9" destOrd="0" presId="urn:microsoft.com/office/officeart/2005/8/layout/hChevron3"/>
    <dgm:cxn modelId="{D3BA1D03-4A57-E14E-89DF-34A7F7420460}" type="presParOf" srcId="{5C333D46-18A4-084C-A49B-5DD9152EF1D7}" destId="{4573870A-A381-6D48-AD2F-1C71F1904CE1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5ADDF-C76D-D241-B087-DE5E57D15092}">
      <dsp:nvSpPr>
        <dsp:cNvPr id="0" name=""/>
        <dsp:cNvSpPr/>
      </dsp:nvSpPr>
      <dsp:spPr>
        <a:xfrm>
          <a:off x="1032" y="314411"/>
          <a:ext cx="1691966" cy="676786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Study Concept</a:t>
          </a:r>
        </a:p>
      </dsp:txBody>
      <dsp:txXfrm>
        <a:off x="1032" y="314411"/>
        <a:ext cx="1522770" cy="676786"/>
      </dsp:txXfrm>
    </dsp:sp>
    <dsp:sp modelId="{72A6B52C-32C7-C74A-9D57-48EB84FECEDD}">
      <dsp:nvSpPr>
        <dsp:cNvPr id="0" name=""/>
        <dsp:cNvSpPr/>
      </dsp:nvSpPr>
      <dsp:spPr>
        <a:xfrm>
          <a:off x="1354606" y="314411"/>
          <a:ext cx="1691966" cy="67678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Data Collection</a:t>
          </a:r>
          <a:endParaRPr lang="en-US" sz="1400" b="1" kern="1200" dirty="0"/>
        </a:p>
      </dsp:txBody>
      <dsp:txXfrm>
        <a:off x="1692999" y="314411"/>
        <a:ext cx="1015180" cy="676786"/>
      </dsp:txXfrm>
    </dsp:sp>
    <dsp:sp modelId="{FF9A3C9F-7977-EC4D-8067-35BEFF1FC677}">
      <dsp:nvSpPr>
        <dsp:cNvPr id="0" name=""/>
        <dsp:cNvSpPr/>
      </dsp:nvSpPr>
      <dsp:spPr>
        <a:xfrm>
          <a:off x="2708179" y="314411"/>
          <a:ext cx="1691966" cy="67678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Data Processing</a:t>
          </a:r>
          <a:endParaRPr lang="en-US" sz="1400" b="1" kern="1200" dirty="0"/>
        </a:p>
      </dsp:txBody>
      <dsp:txXfrm>
        <a:off x="3046572" y="314411"/>
        <a:ext cx="1015180" cy="676786"/>
      </dsp:txXfrm>
    </dsp:sp>
    <dsp:sp modelId="{19148DA5-BC6A-A54A-AF69-777DECF00618}">
      <dsp:nvSpPr>
        <dsp:cNvPr id="0" name=""/>
        <dsp:cNvSpPr/>
      </dsp:nvSpPr>
      <dsp:spPr>
        <a:xfrm>
          <a:off x="4061752" y="314411"/>
          <a:ext cx="1691966" cy="67678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Data Distribution</a:t>
          </a:r>
          <a:endParaRPr lang="en-US" sz="1400" b="1" kern="1200" dirty="0"/>
        </a:p>
      </dsp:txBody>
      <dsp:txXfrm>
        <a:off x="4400145" y="314411"/>
        <a:ext cx="1015180" cy="676786"/>
      </dsp:txXfrm>
    </dsp:sp>
    <dsp:sp modelId="{FDAE580A-D08D-B948-9A1D-EDA95B4B6638}">
      <dsp:nvSpPr>
        <dsp:cNvPr id="0" name=""/>
        <dsp:cNvSpPr/>
      </dsp:nvSpPr>
      <dsp:spPr>
        <a:xfrm>
          <a:off x="5415325" y="314411"/>
          <a:ext cx="1691966" cy="67678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Data Discovery</a:t>
          </a:r>
          <a:endParaRPr lang="en-US" sz="1400" b="1" kern="1200" dirty="0"/>
        </a:p>
      </dsp:txBody>
      <dsp:txXfrm>
        <a:off x="5753718" y="314411"/>
        <a:ext cx="1015180" cy="676786"/>
      </dsp:txXfrm>
    </dsp:sp>
    <dsp:sp modelId="{4573870A-A381-6D48-AD2F-1C71F1904CE1}">
      <dsp:nvSpPr>
        <dsp:cNvPr id="0" name=""/>
        <dsp:cNvSpPr/>
      </dsp:nvSpPr>
      <dsp:spPr>
        <a:xfrm>
          <a:off x="6768898" y="314411"/>
          <a:ext cx="1691966" cy="67678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Data Analysis</a:t>
          </a:r>
          <a:endParaRPr lang="en-US" sz="1400" b="1" kern="1200" dirty="0"/>
        </a:p>
      </dsp:txBody>
      <dsp:txXfrm>
        <a:off x="7107291" y="314411"/>
        <a:ext cx="1015180" cy="676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C6BCE-78DD-5D4F-ADA0-5B0D7D553675}" type="datetimeFigureOut">
              <a:rPr lang="en-US" smtClean="0"/>
              <a:t>10/2/13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8B572-0191-E947-B2F0-0CA8612B2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1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5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Describes research computing services available to all faculty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Advise on the compute and related costs for start up funds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assists with the evaluation and acquisition of new compute resources.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guides new faculty through account creation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assists with file transfers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assists with porting applications and software installations.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provides access to RCC compute resources prior to moving to UChicago.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Provides free training to members of the research group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56F9F-EDA3-4F11-BA4B-B6B4462D7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Distinguishing because as part</a:t>
            </a:r>
            <a:r>
              <a:rPr lang="en-US" baseline="0" dirty="0" smtClean="0"/>
              <a:t> of supporting “research computing” we also have to support the teams developing</a:t>
            </a:r>
            <a:r>
              <a:rPr lang="en-US" dirty="0" smtClean="0"/>
              <a:t> tools, not just scientific applications.  C</a:t>
            </a:r>
            <a:r>
              <a:rPr lang="en-US" baseline="0" dirty="0" smtClean="0"/>
              <a:t>omputing itself is the focus, not means to an end as w/ science projects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RCC site used as </a:t>
            </a:r>
            <a:r>
              <a:rPr lang="en-US" dirty="0" err="1" smtClean="0"/>
              <a:t>globus</a:t>
            </a:r>
            <a:r>
              <a:rPr lang="en-US" dirty="0" smtClean="0"/>
              <a:t> exemplar</a:t>
            </a:r>
          </a:p>
          <a:p>
            <a:r>
              <a:rPr lang="en-US" dirty="0" smtClean="0"/>
              <a:t>15 sites</a:t>
            </a:r>
          </a:p>
          <a:p>
            <a:r>
              <a:rPr lang="en-US" dirty="0" smtClean="0"/>
              <a:t>~500 participants</a:t>
            </a:r>
          </a:p>
          <a:p>
            <a:r>
              <a:rPr lang="en-US" dirty="0" smtClean="0"/>
              <a:t>Virtual School for Computational Science and Engineering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24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mml</a:t>
            </a:r>
            <a:r>
              <a:rPr lang="en-US" baseline="0" dirty="0" smtClean="0"/>
              <a:t> = good fit for high throughput job (python)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10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non-opportunistic</a:t>
            </a:r>
            <a:r>
              <a:rPr lang="en-US" baseline="0" dirty="0" smtClean="0"/>
              <a:t>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19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was accomplished</a:t>
            </a:r>
          </a:p>
          <a:p>
            <a:endParaRPr lang="en-US" dirty="0" smtClean="0"/>
          </a:p>
          <a:p>
            <a:r>
              <a:rPr lang="en-US" dirty="0" smtClean="0"/>
              <a:t>- Run my Python code (not some</a:t>
            </a:r>
            <a:r>
              <a:rPr lang="en-US" baseline="0" dirty="0" smtClean="0"/>
              <a:t> canned test)</a:t>
            </a:r>
            <a:endParaRPr lang="en-US" dirty="0" smtClean="0"/>
          </a:p>
          <a:p>
            <a:r>
              <a:rPr lang="en-US" dirty="0" smtClean="0"/>
              <a:t>- Build C code with proprietary compiler and math library on external machine, run</a:t>
            </a:r>
          </a:p>
          <a:p>
            <a:r>
              <a:rPr lang="en-US" dirty="0" smtClean="0"/>
              <a:t>- Submit to my resources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Submit </a:t>
            </a:r>
            <a:r>
              <a:rPr lang="en-US" dirty="0" smtClean="0"/>
              <a:t>from my </a:t>
            </a:r>
            <a:r>
              <a:rPr lang="en-US" dirty="0" smtClean="0"/>
              <a:t>resources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new account creation, no software installation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81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34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2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66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A wide array of research disciplines with various computation and data management needs</a:t>
            </a:r>
          </a:p>
          <a:p>
            <a:endParaRPr lang="en-US" dirty="0" smtClean="0"/>
          </a:p>
          <a:p>
            <a:r>
              <a:rPr lang="en-US" dirty="0" smtClean="0"/>
              <a:t>All programs</a:t>
            </a:r>
            <a:r>
              <a:rPr lang="en-US" baseline="0" dirty="0" smtClean="0"/>
              <a:t> and services influenced by diversity of </a:t>
            </a:r>
            <a:r>
              <a:rPr lang="en-US" baseline="0" dirty="0" smtClean="0"/>
              <a:t>research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can’t</a:t>
            </a:r>
            <a:r>
              <a:rPr lang="en-US" dirty="0" smtClean="0"/>
              <a:t> focus on specific</a:t>
            </a:r>
            <a:r>
              <a:rPr lang="en-US" baseline="0" dirty="0" smtClean="0"/>
              <a:t> domains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complexity</a:t>
            </a:r>
            <a:r>
              <a:rPr lang="en-US" baseline="0" dirty="0" smtClean="0"/>
              <a:t> must be hid;</a:t>
            </a:r>
            <a:r>
              <a:rPr lang="en-US" dirty="0" smtClean="0"/>
              <a:t> </a:t>
            </a:r>
            <a:r>
              <a:rPr lang="en-US" baseline="0" dirty="0" smtClean="0"/>
              <a:t>simple enough to be used by the smallest users that are just exploring computing for the first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01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75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 collaborative digital environment where</a:t>
            </a:r>
            <a:r>
              <a:rPr lang="en-US" baseline="0" dirty="0" smtClean="0"/>
              <a:t> peers can work together; a home for project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ability to meet federal data management requirements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easy data sharing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Storage and compute managed by someone else (professional)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Technical support, user support, training</a:t>
            </a:r>
          </a:p>
          <a:p>
            <a:endParaRPr lang="en-US" baseline="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 a one-stop-shop that Minimize research computing barrier-to-entry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all researchers should be able to access the HPC infrastructure, store data,  and run jobs at no cost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Enable small-scale users to have a good experience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Shield small users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difference compute pools and storage pools, networks,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19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what </a:t>
            </a:r>
            <a:r>
              <a:rPr lang="en-US" sz="1200" dirty="0" smtClean="0"/>
              <a:t>programs can we build?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Excluding</a:t>
            </a:r>
            <a:r>
              <a:rPr lang="en-US" baseline="0" dirty="0" smtClean="0"/>
              <a:t> education, special, staff, students,</a:t>
            </a:r>
          </a:p>
          <a:p>
            <a:endParaRPr lang="en-US" baseline="0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Principal Investigator 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 PI is a member of the academic staff or faculty who bears responsibility for the intellectual leadership of a project. A PI-account permits a principal investigator to manage resources such as </a:t>
            </a:r>
            <a:r>
              <a:rPr lang="en-US" dirty="0" err="1" smtClean="0"/>
              <a:t>cpu</a:t>
            </a:r>
            <a:r>
              <a:rPr lang="en-US" dirty="0" smtClean="0"/>
              <a:t>-hours, project storage, and users. 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General User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 general user account must be associated with an existing PI account.  These accounts allow users to access resources allocated to principal investigators.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8B572-0191-E947-B2F0-0CA8612B2F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27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Nodes</a:t>
            </a:r>
            <a:r>
              <a:rPr lang="en-US" baseline="0" dirty="0" smtClean="0"/>
              <a:t> share the same basic architecture, allowing management to be straightforward</a:t>
            </a:r>
          </a:p>
          <a:p>
            <a:endParaRPr lang="en-US" baseline="0" dirty="0" smtClean="0"/>
          </a:p>
          <a:p>
            <a:pPr marL="0" indent="0" algn="ctr">
              <a:buFont typeface="Arial"/>
              <a:buNone/>
            </a:pPr>
            <a:r>
              <a:rPr lang="en-US" dirty="0" smtClean="0"/>
              <a:t>CPP incentives</a:t>
            </a:r>
          </a:p>
          <a:p>
            <a:pPr marL="0" indent="0" algn="l">
              <a:buFont typeface="Arial"/>
              <a:buNone/>
            </a:pPr>
            <a:endParaRPr lang="en-US" dirty="0" smtClean="0"/>
          </a:p>
          <a:p>
            <a:pPr lvl="1" algn="l"/>
            <a:r>
              <a:rPr lang="en-US" dirty="0" smtClean="0"/>
              <a:t>Heavy discount compared to true cost of running the nodes</a:t>
            </a:r>
          </a:p>
          <a:p>
            <a:pPr lvl="1" algn="l"/>
            <a:r>
              <a:rPr lang="en-US" dirty="0" smtClean="0"/>
              <a:t>- bulk purchase</a:t>
            </a:r>
            <a:r>
              <a:rPr lang="en-US" baseline="0" dirty="0" smtClean="0"/>
              <a:t> prices (RCC secures prices upfront)</a:t>
            </a:r>
            <a:endParaRPr lang="en-US" dirty="0" smtClean="0"/>
          </a:p>
          <a:p>
            <a:pPr marL="628650" lvl="1" indent="-171450" algn="l">
              <a:buFontTx/>
              <a:buChar char="-"/>
            </a:pPr>
            <a:r>
              <a:rPr lang="en-US" dirty="0" smtClean="0"/>
              <a:t>no cost for system administrators and basic user support, and our system admins are better</a:t>
            </a:r>
            <a:r>
              <a:rPr lang="en-US" baseline="0" dirty="0" smtClean="0"/>
              <a:t> than their grad students</a:t>
            </a:r>
            <a:endParaRPr lang="en-US" dirty="0" smtClean="0"/>
          </a:p>
          <a:p>
            <a:pPr marL="628650" lvl="1" indent="-171450" algn="l">
              <a:buFontTx/>
              <a:buChar char="-"/>
            </a:pPr>
            <a:r>
              <a:rPr lang="en-US" dirty="0" smtClean="0"/>
              <a:t>No need to buy shared infrastructure (login nodes, management</a:t>
            </a:r>
            <a:r>
              <a:rPr lang="en-US" baseline="0" dirty="0" smtClean="0"/>
              <a:t> nodes, storage nodes, home directory space, high performance scratch, </a:t>
            </a:r>
          </a:p>
          <a:p>
            <a:pPr marL="628650" lvl="1" indent="-171450" algn="l">
              <a:buFontTx/>
              <a:buChar char="-"/>
            </a:pPr>
            <a:r>
              <a:rPr lang="en-US" baseline="0" dirty="0" smtClean="0"/>
              <a:t>Quiet replacement of failed hardware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332C0-F5C9-C142-9A65-3D44E90960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9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56897" y="52113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RCC_CMYK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05" y="6118055"/>
            <a:ext cx="3851538" cy="561088"/>
          </a:xfrm>
          <a:prstGeom prst="rect">
            <a:avLst/>
          </a:prstGeom>
        </p:spPr>
      </p:pic>
      <p:sp>
        <p:nvSpPr>
          <p:cNvPr id="12" name="Footer Placeholder 5"/>
          <p:cNvSpPr txBox="1">
            <a:spLocks/>
          </p:cNvSpPr>
          <p:nvPr userDrawn="1"/>
        </p:nvSpPr>
        <p:spPr>
          <a:xfrm>
            <a:off x="6719883" y="6326187"/>
            <a:ext cx="196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rgbClr val="C1B8A8"/>
                </a:solidFill>
                <a:latin typeface="Gotham Light"/>
                <a:cs typeface="Gotham Light"/>
              </a:rPr>
              <a:t>info@rcc.uchicago.edu</a:t>
            </a:r>
            <a:endParaRPr lang="en-US" dirty="0">
              <a:solidFill>
                <a:srgbClr val="C1B8A8"/>
              </a:solidFill>
              <a:latin typeface="Gotham Light"/>
              <a:cs typeface="Gotham Light"/>
            </a:endParaRPr>
          </a:p>
        </p:txBody>
      </p:sp>
      <p:sp>
        <p:nvSpPr>
          <p:cNvPr id="13" name="Footer Placeholder 5"/>
          <p:cNvSpPr txBox="1">
            <a:spLocks/>
          </p:cNvSpPr>
          <p:nvPr userDrawn="1"/>
        </p:nvSpPr>
        <p:spPr>
          <a:xfrm>
            <a:off x="457200" y="6356350"/>
            <a:ext cx="1737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C1B8A8"/>
                </a:solidFill>
                <a:latin typeface="Gotham Light"/>
                <a:cs typeface="Gotham Light"/>
              </a:rPr>
              <a:t>773.795.2667</a:t>
            </a:r>
            <a:endParaRPr lang="en-US" dirty="0">
              <a:solidFill>
                <a:srgbClr val="C1B8A8"/>
              </a:solidFill>
              <a:latin typeface="Gotham Light"/>
              <a:cs typeface="Gotham Ligh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852083" y="8995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Gotham Medium"/>
                <a:cs typeface="Gotham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Gotham Book"/>
                <a:cs typeface="Gotham Book"/>
              </a:defRPr>
            </a:lvl1pPr>
            <a:lvl2pPr>
              <a:defRPr>
                <a:latin typeface="Gotham Light"/>
                <a:cs typeface="Gotham Light"/>
              </a:defRPr>
            </a:lvl2pPr>
            <a:lvl3pPr>
              <a:defRPr>
                <a:latin typeface="Gotham Light"/>
                <a:cs typeface="Gotham Light"/>
              </a:defRPr>
            </a:lvl3pPr>
            <a:lvl4pPr>
              <a:defRPr>
                <a:latin typeface="Gotham Light"/>
                <a:cs typeface="Gotham Light"/>
              </a:defRPr>
            </a:lvl4pPr>
            <a:lvl5pPr>
              <a:defRPr>
                <a:latin typeface="Gotham Light"/>
                <a:cs typeface="Gotham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 userDrawn="1"/>
        </p:nvSpPr>
        <p:spPr>
          <a:xfrm>
            <a:off x="457200" y="6356350"/>
            <a:ext cx="1737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Gotham Light"/>
                <a:cs typeface="Gotham Light"/>
              </a:rPr>
              <a:t>773.795.2667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960413" y="6382360"/>
            <a:ext cx="315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Gotham Book"/>
                <a:cs typeface="Gotham Book"/>
              </a:rPr>
              <a:t>The Research</a:t>
            </a:r>
            <a:r>
              <a:rPr lang="en-US" sz="1400" baseline="0" dirty="0" smtClean="0">
                <a:solidFill>
                  <a:schemeClr val="tx2"/>
                </a:solidFill>
                <a:latin typeface="Gotham Book"/>
                <a:cs typeface="Gotham Book"/>
              </a:rPr>
              <a:t> Computing Center</a:t>
            </a:r>
            <a:endParaRPr lang="en-US" sz="1400" dirty="0">
              <a:solidFill>
                <a:schemeClr val="tx2"/>
              </a:solidFill>
              <a:latin typeface="Gotham Book"/>
              <a:cs typeface="Gotham Book"/>
            </a:endParaRPr>
          </a:p>
        </p:txBody>
      </p:sp>
      <p:sp>
        <p:nvSpPr>
          <p:cNvPr id="9" name="Footer Placeholder 5"/>
          <p:cNvSpPr txBox="1">
            <a:spLocks/>
          </p:cNvSpPr>
          <p:nvPr userDrawn="1"/>
        </p:nvSpPr>
        <p:spPr>
          <a:xfrm>
            <a:off x="6719883" y="6326187"/>
            <a:ext cx="196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  <a:latin typeface="Gotham Light"/>
                <a:cs typeface="Gotham Light"/>
              </a:rPr>
              <a:t>info@rcc.uchicago.edu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  <a:latin typeface="Gotham Medium"/>
                <a:cs typeface="Gotham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Gotham Book"/>
                <a:cs typeface="Gotham Book"/>
              </a:defRPr>
            </a:lvl1pPr>
            <a:lvl2pPr>
              <a:defRPr>
                <a:latin typeface="Gotham Light"/>
                <a:cs typeface="Gotham Light"/>
              </a:defRPr>
            </a:lvl2pPr>
            <a:lvl3pPr>
              <a:defRPr>
                <a:latin typeface="Gotham Light"/>
                <a:cs typeface="Gotham Light"/>
              </a:defRPr>
            </a:lvl3pPr>
            <a:lvl4pPr>
              <a:defRPr>
                <a:latin typeface="Gotham Light"/>
                <a:cs typeface="Gotham Light"/>
              </a:defRPr>
            </a:lvl4pPr>
            <a:lvl5pPr>
              <a:defRPr>
                <a:latin typeface="Gotham Light"/>
                <a:cs typeface="Gotham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 userDrawn="1"/>
        </p:nvSpPr>
        <p:spPr>
          <a:xfrm>
            <a:off x="457200" y="6356350"/>
            <a:ext cx="1737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Gotham Light"/>
                <a:cs typeface="Gotham Light"/>
              </a:rPr>
              <a:t>773.795.2667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960413" y="6382360"/>
            <a:ext cx="315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Gotham Book"/>
                <a:cs typeface="Gotham Book"/>
              </a:rPr>
              <a:t>The Research</a:t>
            </a:r>
            <a:r>
              <a:rPr lang="en-US" sz="1400" baseline="0" dirty="0" smtClean="0">
                <a:solidFill>
                  <a:schemeClr val="tx2"/>
                </a:solidFill>
                <a:latin typeface="Gotham Book"/>
                <a:cs typeface="Gotham Book"/>
              </a:rPr>
              <a:t> Computing Center</a:t>
            </a:r>
            <a:endParaRPr lang="en-US" sz="1400" dirty="0">
              <a:solidFill>
                <a:schemeClr val="tx2"/>
              </a:solidFill>
              <a:latin typeface="Gotham Book"/>
              <a:cs typeface="Gotham Book"/>
            </a:endParaRPr>
          </a:p>
        </p:txBody>
      </p:sp>
      <p:sp>
        <p:nvSpPr>
          <p:cNvPr id="9" name="Footer Placeholder 5"/>
          <p:cNvSpPr txBox="1">
            <a:spLocks/>
          </p:cNvSpPr>
          <p:nvPr userDrawn="1"/>
        </p:nvSpPr>
        <p:spPr>
          <a:xfrm>
            <a:off x="6719883" y="6326187"/>
            <a:ext cx="196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  <a:latin typeface="Gotham Light"/>
                <a:cs typeface="Gotham Light"/>
              </a:rPr>
              <a:t>info@rcc.uchicago.edu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>
                <a:latin typeface="Gotham Light"/>
                <a:cs typeface="Gotham Light"/>
              </a:rPr>
              <a:t>773.795.2667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5667" y="6356350"/>
            <a:ext cx="3227916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 smtClean="0">
                <a:latin typeface="Gotham Book"/>
                <a:cs typeface="Gotham Book"/>
              </a:rPr>
              <a:t>The Research Computing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>
                <a:latin typeface="Gotham Light"/>
                <a:cs typeface="Gotham Light"/>
              </a:rPr>
              <a:t>info@rcc.uchicago.edu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96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Gotham Light"/>
                <a:cs typeface="Gotham Light"/>
              </a:rPr>
              <a:t>773.795.2667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  <a:latin typeface="Gotham Light"/>
                <a:cs typeface="Gotham Light"/>
              </a:rPr>
              <a:t>info@rcc.uchicago.edu</a:t>
            </a:r>
            <a:endParaRPr lang="en-US" dirty="0"/>
          </a:p>
        </p:txBody>
      </p:sp>
      <p:pic>
        <p:nvPicPr>
          <p:cNvPr id="9" name="Picture 8" descr="logo_full_red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7" y="6149455"/>
            <a:ext cx="3678174" cy="53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6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>
                <a:latin typeface="Gotham Light"/>
                <a:cs typeface="Gotham Light"/>
              </a:rPr>
              <a:t>773.795.2667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Book"/>
                <a:cs typeface="Gotham Book"/>
              </a:rPr>
              <a:t>The Research Computing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Gotham Light"/>
                <a:cs typeface="Gotham Light"/>
              </a:rPr>
              <a:t>info@rcc.uchicago.edu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53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>
                <a:latin typeface="Gotham Light"/>
                <a:cs typeface="Gotham Light"/>
              </a:rPr>
              <a:t>773.795.2667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Book"/>
                <a:cs typeface="Gotham Book"/>
              </a:rPr>
              <a:t>The Research Computing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Gotham Light"/>
                <a:cs typeface="Gotham Light"/>
              </a:rPr>
              <a:t>info@rcc.uchicago.edu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462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Light"/>
                <a:cs typeface="Gotham Light"/>
              </a:rPr>
              <a:t>773.795.2667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Book"/>
                <a:cs typeface="Gotham Book"/>
              </a:rPr>
              <a:t>The Research Computing Center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Gotham Light"/>
                <a:cs typeface="Gotham Light"/>
              </a:rPr>
              <a:t>info@rcc.uchicago.edu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737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Light"/>
                <a:cs typeface="Gotham Light"/>
              </a:rPr>
              <a:t>773.795.2667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Book"/>
                <a:cs typeface="Gotham Book"/>
              </a:rPr>
              <a:t>The Research Computing Center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Gotham Light"/>
                <a:cs typeface="Gotham Light"/>
              </a:rPr>
              <a:t>info@rcc.uchicago.edu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35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Light"/>
                <a:cs typeface="Gotham Light"/>
              </a:rPr>
              <a:t>773.795.2667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Book"/>
                <a:cs typeface="Gotham Book"/>
              </a:rPr>
              <a:t>The Research Computing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Gotham Light"/>
                <a:cs typeface="Gotham Light"/>
              </a:rPr>
              <a:t>info@rcc.uchicago.edu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19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Gotham Medium"/>
                <a:cs typeface="Gotham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otham Book"/>
                <a:cs typeface="Gotham Book"/>
              </a:defRPr>
            </a:lvl1pPr>
            <a:lvl2pPr>
              <a:defRPr>
                <a:latin typeface="Gotham Light"/>
                <a:cs typeface="Gotham Ligh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457200" y="6356350"/>
            <a:ext cx="1737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Gotham Light"/>
                <a:cs typeface="Gotham Light"/>
              </a:rPr>
              <a:t>773.795.2667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960413" y="6382360"/>
            <a:ext cx="315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Gotham Book"/>
                <a:cs typeface="Gotham Book"/>
              </a:rPr>
              <a:t>The Research</a:t>
            </a:r>
            <a:r>
              <a:rPr lang="en-US" sz="1400" baseline="0" dirty="0" smtClean="0">
                <a:solidFill>
                  <a:schemeClr val="tx2"/>
                </a:solidFill>
                <a:latin typeface="Gotham Book"/>
                <a:cs typeface="Gotham Book"/>
              </a:rPr>
              <a:t> Computing Center</a:t>
            </a:r>
            <a:endParaRPr lang="en-US" sz="1400" dirty="0">
              <a:solidFill>
                <a:schemeClr val="tx2"/>
              </a:solidFill>
              <a:latin typeface="Gotham Book"/>
              <a:cs typeface="Gotham Book"/>
            </a:endParaRPr>
          </a:p>
        </p:txBody>
      </p:sp>
      <p:sp>
        <p:nvSpPr>
          <p:cNvPr id="13" name="Footer Placeholder 5"/>
          <p:cNvSpPr txBox="1">
            <a:spLocks/>
          </p:cNvSpPr>
          <p:nvPr userDrawn="1"/>
        </p:nvSpPr>
        <p:spPr>
          <a:xfrm>
            <a:off x="6719883" y="6326187"/>
            <a:ext cx="196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  <a:latin typeface="Gotham Light"/>
                <a:cs typeface="Gotham Light"/>
              </a:rPr>
              <a:t>info@rcc.uchicago.edu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Light"/>
                <a:cs typeface="Gotham Light"/>
              </a:rPr>
              <a:t>773.795.2667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Book"/>
                <a:cs typeface="Gotham Book"/>
              </a:rPr>
              <a:t>The Research Computing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Gotham Light"/>
                <a:cs typeface="Gotham Light"/>
              </a:rPr>
              <a:t>info@rcc.uchicago.edu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35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Light"/>
                <a:cs typeface="Gotham Light"/>
              </a:rPr>
              <a:t>773.795.2667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Book"/>
                <a:cs typeface="Gotham Book"/>
              </a:rPr>
              <a:t>The Research Computing Center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Gotham Light"/>
                <a:cs typeface="Gotham Light"/>
              </a:rPr>
              <a:t>info@rcc.uchicago.edu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62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Light"/>
                <a:cs typeface="Gotham Light"/>
              </a:rPr>
              <a:t>773.795.2667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Gotham Book"/>
                <a:cs typeface="Gotham Book"/>
              </a:rPr>
              <a:t>The Research Computing Center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Gotham Light"/>
                <a:cs typeface="Gotham Light"/>
              </a:rPr>
              <a:t>info@rcc.uchicago.edu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31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1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954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1694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38618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474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323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961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  <a:latin typeface="Gotham Medium"/>
                <a:cs typeface="Gotham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C1B8A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5"/>
          <p:cNvSpPr txBox="1">
            <a:spLocks/>
          </p:cNvSpPr>
          <p:nvPr userDrawn="1"/>
        </p:nvSpPr>
        <p:spPr>
          <a:xfrm>
            <a:off x="457200" y="6356350"/>
            <a:ext cx="1737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Gotham Light"/>
                <a:cs typeface="Gotham Light"/>
              </a:rPr>
              <a:t>773.795.2667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960413" y="6382360"/>
            <a:ext cx="315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Gotham Book"/>
                <a:cs typeface="Gotham Book"/>
              </a:rPr>
              <a:t>The Research</a:t>
            </a:r>
            <a:r>
              <a:rPr lang="en-US" sz="1400" baseline="0" dirty="0" smtClean="0">
                <a:solidFill>
                  <a:schemeClr val="tx2"/>
                </a:solidFill>
                <a:latin typeface="Gotham Book"/>
                <a:cs typeface="Gotham Book"/>
              </a:rPr>
              <a:t> Computing Center</a:t>
            </a:r>
            <a:endParaRPr lang="en-US" sz="1400" dirty="0">
              <a:solidFill>
                <a:schemeClr val="tx2"/>
              </a:solidFill>
              <a:latin typeface="Gotham Book"/>
              <a:cs typeface="Gotham Book"/>
            </a:endParaRPr>
          </a:p>
        </p:txBody>
      </p:sp>
      <p:sp>
        <p:nvSpPr>
          <p:cNvPr id="9" name="Footer Placeholder 5"/>
          <p:cNvSpPr txBox="1">
            <a:spLocks/>
          </p:cNvSpPr>
          <p:nvPr userDrawn="1"/>
        </p:nvSpPr>
        <p:spPr>
          <a:xfrm>
            <a:off x="6719883" y="6326187"/>
            <a:ext cx="196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  <a:latin typeface="Gotham Light"/>
                <a:cs typeface="Gotham Light"/>
              </a:rPr>
              <a:t>info@rcc.uchicago.edu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6441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358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569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65048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57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Gotham Medium"/>
                <a:cs typeface="Gotham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Gotham Book"/>
                <a:cs typeface="Gotham Book"/>
              </a:defRPr>
            </a:lvl1pPr>
            <a:lvl2pPr>
              <a:defRPr sz="2400">
                <a:latin typeface="Gotham Light"/>
                <a:cs typeface="Gotham Light"/>
              </a:defRPr>
            </a:lvl2pPr>
            <a:lvl3pPr>
              <a:defRPr sz="2000">
                <a:latin typeface="Gotham Light"/>
                <a:cs typeface="Gotham Light"/>
              </a:defRPr>
            </a:lvl3pPr>
            <a:lvl4pPr>
              <a:defRPr sz="1800">
                <a:latin typeface="Gotham Light"/>
                <a:cs typeface="Gotham Light"/>
              </a:defRPr>
            </a:lvl4pPr>
            <a:lvl5pPr>
              <a:defRPr sz="1800">
                <a:latin typeface="Gotham Light"/>
                <a:cs typeface="Gotham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Gotham Book"/>
                <a:cs typeface="Gotham Book"/>
              </a:defRPr>
            </a:lvl1pPr>
            <a:lvl2pPr>
              <a:defRPr sz="2400">
                <a:latin typeface="Gotham Light"/>
                <a:cs typeface="Gotham Light"/>
              </a:defRPr>
            </a:lvl2pPr>
            <a:lvl3pPr>
              <a:defRPr sz="2000">
                <a:latin typeface="Gotham Light"/>
                <a:cs typeface="Gotham Light"/>
              </a:defRPr>
            </a:lvl3pPr>
            <a:lvl4pPr>
              <a:defRPr sz="1800">
                <a:latin typeface="Gotham Light"/>
                <a:cs typeface="Gotham Light"/>
              </a:defRPr>
            </a:lvl4pPr>
            <a:lvl5pPr>
              <a:defRPr sz="1800">
                <a:latin typeface="Gotham Light"/>
                <a:cs typeface="Gotham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Footer Placeholder 5"/>
          <p:cNvSpPr txBox="1">
            <a:spLocks/>
          </p:cNvSpPr>
          <p:nvPr userDrawn="1"/>
        </p:nvSpPr>
        <p:spPr>
          <a:xfrm>
            <a:off x="457200" y="6356350"/>
            <a:ext cx="1737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Gotham Light"/>
                <a:cs typeface="Gotham Light"/>
              </a:rPr>
              <a:t>773.795.2667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60413" y="6382360"/>
            <a:ext cx="315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Gotham Book"/>
                <a:cs typeface="Gotham Book"/>
              </a:rPr>
              <a:t>The Research</a:t>
            </a:r>
            <a:r>
              <a:rPr lang="en-US" sz="1400" baseline="0" dirty="0" smtClean="0">
                <a:solidFill>
                  <a:schemeClr val="tx2"/>
                </a:solidFill>
                <a:latin typeface="Gotham Book"/>
                <a:cs typeface="Gotham Book"/>
              </a:rPr>
              <a:t> Computing Center</a:t>
            </a:r>
            <a:endParaRPr lang="en-US" sz="1400" dirty="0">
              <a:solidFill>
                <a:schemeClr val="tx2"/>
              </a:solidFill>
              <a:latin typeface="Gotham Book"/>
              <a:cs typeface="Gotham Book"/>
            </a:endParaRPr>
          </a:p>
        </p:txBody>
      </p:sp>
      <p:sp>
        <p:nvSpPr>
          <p:cNvPr id="12" name="Footer Placeholder 5"/>
          <p:cNvSpPr txBox="1">
            <a:spLocks/>
          </p:cNvSpPr>
          <p:nvPr userDrawn="1"/>
        </p:nvSpPr>
        <p:spPr>
          <a:xfrm>
            <a:off x="6719883" y="6326187"/>
            <a:ext cx="196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  <a:latin typeface="Gotham Light"/>
                <a:cs typeface="Gotham Light"/>
              </a:rPr>
              <a:t>info@rcc.uchicago.edu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Gotham Medium"/>
                <a:cs typeface="Gotham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Gotham Book"/>
                <a:cs typeface="Gotham Book"/>
              </a:defRPr>
            </a:lvl1pPr>
            <a:lvl2pPr>
              <a:defRPr sz="2000">
                <a:latin typeface="Gotham Light"/>
                <a:cs typeface="Gotham Light"/>
              </a:defRPr>
            </a:lvl2pPr>
            <a:lvl3pPr>
              <a:defRPr sz="1800">
                <a:latin typeface="Gotham Light"/>
                <a:cs typeface="Gotham Light"/>
              </a:defRPr>
            </a:lvl3pPr>
            <a:lvl4pPr>
              <a:defRPr sz="1600">
                <a:latin typeface="Gotham Light"/>
                <a:cs typeface="Gotham Light"/>
              </a:defRPr>
            </a:lvl4pPr>
            <a:lvl5pPr>
              <a:defRPr sz="1600">
                <a:latin typeface="Gotham Light"/>
                <a:cs typeface="Gotham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Gotham Book"/>
                <a:cs typeface="Gotham Book"/>
              </a:defRPr>
            </a:lvl1pPr>
            <a:lvl2pPr>
              <a:defRPr sz="2000">
                <a:latin typeface="Gotham Light"/>
                <a:cs typeface="Gotham Light"/>
              </a:defRPr>
            </a:lvl2pPr>
            <a:lvl3pPr>
              <a:defRPr sz="1800">
                <a:latin typeface="Gotham Light"/>
                <a:cs typeface="Gotham Light"/>
              </a:defRPr>
            </a:lvl3pPr>
            <a:lvl4pPr>
              <a:defRPr sz="1600">
                <a:latin typeface="Gotham Light"/>
                <a:cs typeface="Gotham Light"/>
              </a:defRPr>
            </a:lvl4pPr>
            <a:lvl5pPr>
              <a:defRPr sz="1600">
                <a:latin typeface="Gotham Light"/>
                <a:cs typeface="Gotham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Footer Placeholder 5"/>
          <p:cNvSpPr txBox="1">
            <a:spLocks/>
          </p:cNvSpPr>
          <p:nvPr userDrawn="1"/>
        </p:nvSpPr>
        <p:spPr>
          <a:xfrm>
            <a:off x="457200" y="6356350"/>
            <a:ext cx="1737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Gotham Light"/>
                <a:cs typeface="Gotham Light"/>
              </a:rPr>
              <a:t>773.795.2667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60413" y="6382360"/>
            <a:ext cx="315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Gotham Book"/>
                <a:cs typeface="Gotham Book"/>
              </a:rPr>
              <a:t>The Research</a:t>
            </a:r>
            <a:r>
              <a:rPr lang="en-US" sz="1400" baseline="0" dirty="0" smtClean="0">
                <a:solidFill>
                  <a:schemeClr val="tx2"/>
                </a:solidFill>
                <a:latin typeface="Gotham Book"/>
                <a:cs typeface="Gotham Book"/>
              </a:rPr>
              <a:t> Computing Center</a:t>
            </a:r>
            <a:endParaRPr lang="en-US" sz="1400" dirty="0">
              <a:solidFill>
                <a:schemeClr val="tx2"/>
              </a:solidFill>
              <a:latin typeface="Gotham Book"/>
              <a:cs typeface="Gotham Book"/>
            </a:endParaRPr>
          </a:p>
        </p:txBody>
      </p:sp>
      <p:sp>
        <p:nvSpPr>
          <p:cNvPr id="12" name="Footer Placeholder 5"/>
          <p:cNvSpPr txBox="1">
            <a:spLocks/>
          </p:cNvSpPr>
          <p:nvPr userDrawn="1"/>
        </p:nvSpPr>
        <p:spPr>
          <a:xfrm>
            <a:off x="6719883" y="6326187"/>
            <a:ext cx="196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  <a:latin typeface="Gotham Light"/>
                <a:cs typeface="Gotham Light"/>
              </a:rPr>
              <a:t>info@rcc.uchicago.edu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Gotham Medium"/>
                <a:cs typeface="Gotham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 txBox="1">
            <a:spLocks/>
          </p:cNvSpPr>
          <p:nvPr userDrawn="1"/>
        </p:nvSpPr>
        <p:spPr>
          <a:xfrm>
            <a:off x="457200" y="6356350"/>
            <a:ext cx="1737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Gotham Light"/>
                <a:cs typeface="Gotham Light"/>
              </a:rPr>
              <a:t>773.795.2667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960413" y="6382360"/>
            <a:ext cx="315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Gotham Book"/>
                <a:cs typeface="Gotham Book"/>
              </a:rPr>
              <a:t>The Research</a:t>
            </a:r>
            <a:r>
              <a:rPr lang="en-US" sz="1400" baseline="0" dirty="0" smtClean="0">
                <a:solidFill>
                  <a:schemeClr val="tx2"/>
                </a:solidFill>
                <a:latin typeface="Gotham Book"/>
                <a:cs typeface="Gotham Book"/>
              </a:rPr>
              <a:t> Computing Center</a:t>
            </a:r>
            <a:endParaRPr lang="en-US" sz="1400" dirty="0">
              <a:solidFill>
                <a:schemeClr val="tx2"/>
              </a:solidFill>
              <a:latin typeface="Gotham Book"/>
              <a:cs typeface="Gotham Book"/>
            </a:endParaRPr>
          </a:p>
        </p:txBody>
      </p:sp>
      <p:sp>
        <p:nvSpPr>
          <p:cNvPr id="8" name="Footer Placeholder 5"/>
          <p:cNvSpPr txBox="1">
            <a:spLocks/>
          </p:cNvSpPr>
          <p:nvPr userDrawn="1"/>
        </p:nvSpPr>
        <p:spPr>
          <a:xfrm>
            <a:off x="6719883" y="6326187"/>
            <a:ext cx="196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  <a:latin typeface="Gotham Light"/>
                <a:cs typeface="Gotham Light"/>
              </a:rPr>
              <a:t>info@rcc.uchicago.edu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 txBox="1">
            <a:spLocks/>
          </p:cNvSpPr>
          <p:nvPr userDrawn="1"/>
        </p:nvSpPr>
        <p:spPr>
          <a:xfrm>
            <a:off x="457200" y="6356350"/>
            <a:ext cx="1737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Gotham Light"/>
                <a:cs typeface="Gotham Light"/>
              </a:rPr>
              <a:t>773.795.2667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960413" y="6382360"/>
            <a:ext cx="315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Gotham Book"/>
                <a:cs typeface="Gotham Book"/>
              </a:rPr>
              <a:t>The Research</a:t>
            </a:r>
            <a:r>
              <a:rPr lang="en-US" sz="1400" baseline="0" dirty="0" smtClean="0">
                <a:solidFill>
                  <a:schemeClr val="tx2"/>
                </a:solidFill>
                <a:latin typeface="Gotham Book"/>
                <a:cs typeface="Gotham Book"/>
              </a:rPr>
              <a:t> Computing Center</a:t>
            </a:r>
            <a:endParaRPr lang="en-US" sz="1400" dirty="0">
              <a:solidFill>
                <a:schemeClr val="tx2"/>
              </a:solidFill>
              <a:latin typeface="Gotham Book"/>
              <a:cs typeface="Gotham Book"/>
            </a:endParaRPr>
          </a:p>
        </p:txBody>
      </p:sp>
      <p:sp>
        <p:nvSpPr>
          <p:cNvPr id="7" name="Footer Placeholder 5"/>
          <p:cNvSpPr txBox="1">
            <a:spLocks/>
          </p:cNvSpPr>
          <p:nvPr userDrawn="1"/>
        </p:nvSpPr>
        <p:spPr>
          <a:xfrm>
            <a:off x="6719883" y="6326187"/>
            <a:ext cx="196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  <a:latin typeface="Gotham Light"/>
                <a:cs typeface="Gotham Light"/>
              </a:rPr>
              <a:t>info@rcc.uchicago.edu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  <a:latin typeface="Gotham Medium"/>
                <a:cs typeface="Gotham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Gotham Book"/>
                <a:cs typeface="Gotham Book"/>
              </a:defRPr>
            </a:lvl1pPr>
            <a:lvl2pPr>
              <a:defRPr sz="2800">
                <a:latin typeface="Gotham Light"/>
                <a:cs typeface="Gotham Light"/>
              </a:defRPr>
            </a:lvl2pPr>
            <a:lvl3pPr>
              <a:defRPr sz="2400">
                <a:latin typeface="Gotham Light"/>
                <a:cs typeface="Gotham Light"/>
              </a:defRPr>
            </a:lvl3pPr>
            <a:lvl4pPr>
              <a:defRPr sz="2000">
                <a:latin typeface="Gotham Light"/>
                <a:cs typeface="Gotham Light"/>
              </a:defRPr>
            </a:lvl4pPr>
            <a:lvl5pPr>
              <a:defRPr sz="2000">
                <a:latin typeface="Gotham Light"/>
                <a:cs typeface="Gotham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Gotham Book"/>
                <a:cs typeface="Gotham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5"/>
          <p:cNvSpPr txBox="1">
            <a:spLocks/>
          </p:cNvSpPr>
          <p:nvPr userDrawn="1"/>
        </p:nvSpPr>
        <p:spPr>
          <a:xfrm>
            <a:off x="457200" y="6356350"/>
            <a:ext cx="1737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Gotham Light"/>
                <a:cs typeface="Gotham Light"/>
              </a:rPr>
              <a:t>773.795.2667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60413" y="6382360"/>
            <a:ext cx="315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Gotham Book"/>
                <a:cs typeface="Gotham Book"/>
              </a:rPr>
              <a:t>The Research</a:t>
            </a:r>
            <a:r>
              <a:rPr lang="en-US" sz="1400" baseline="0" dirty="0" smtClean="0">
                <a:solidFill>
                  <a:schemeClr val="tx2"/>
                </a:solidFill>
                <a:latin typeface="Gotham Book"/>
                <a:cs typeface="Gotham Book"/>
              </a:rPr>
              <a:t> Computing Center</a:t>
            </a:r>
            <a:endParaRPr lang="en-US" sz="1400" dirty="0">
              <a:solidFill>
                <a:schemeClr val="tx2"/>
              </a:solidFill>
              <a:latin typeface="Gotham Book"/>
              <a:cs typeface="Gotham Book"/>
            </a:endParaRPr>
          </a:p>
        </p:txBody>
      </p:sp>
      <p:sp>
        <p:nvSpPr>
          <p:cNvPr id="10" name="Footer Placeholder 5"/>
          <p:cNvSpPr txBox="1">
            <a:spLocks/>
          </p:cNvSpPr>
          <p:nvPr userDrawn="1"/>
        </p:nvSpPr>
        <p:spPr>
          <a:xfrm>
            <a:off x="6719883" y="6326187"/>
            <a:ext cx="196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  <a:latin typeface="Gotham Light"/>
                <a:cs typeface="Gotham Light"/>
              </a:rPr>
              <a:t>info@rcc.uchicago.edu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>
                <a:solidFill>
                  <a:schemeClr val="tx2"/>
                </a:solidFill>
                <a:latin typeface="Gotham Medium"/>
                <a:cs typeface="Gotham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Gotham Book"/>
                <a:cs typeface="Gotham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5"/>
          <p:cNvSpPr txBox="1">
            <a:spLocks/>
          </p:cNvSpPr>
          <p:nvPr userDrawn="1"/>
        </p:nvSpPr>
        <p:spPr>
          <a:xfrm>
            <a:off x="457200" y="6356350"/>
            <a:ext cx="1737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Gotham Light"/>
                <a:cs typeface="Gotham Light"/>
              </a:rPr>
              <a:t>773.795.2667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60413" y="6382360"/>
            <a:ext cx="315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Gotham Book"/>
                <a:cs typeface="Gotham Book"/>
              </a:rPr>
              <a:t>The Research</a:t>
            </a:r>
            <a:r>
              <a:rPr lang="en-US" sz="1400" baseline="0" dirty="0" smtClean="0">
                <a:solidFill>
                  <a:schemeClr val="tx2"/>
                </a:solidFill>
                <a:latin typeface="Gotham Book"/>
                <a:cs typeface="Gotham Book"/>
              </a:rPr>
              <a:t> Computing Center</a:t>
            </a:r>
            <a:endParaRPr lang="en-US" sz="1400" dirty="0">
              <a:solidFill>
                <a:schemeClr val="tx2"/>
              </a:solidFill>
              <a:latin typeface="Gotham Book"/>
              <a:cs typeface="Gotham Book"/>
            </a:endParaRPr>
          </a:p>
        </p:txBody>
      </p:sp>
      <p:sp>
        <p:nvSpPr>
          <p:cNvPr id="10" name="Footer Placeholder 5"/>
          <p:cNvSpPr txBox="1">
            <a:spLocks/>
          </p:cNvSpPr>
          <p:nvPr userDrawn="1"/>
        </p:nvSpPr>
        <p:spPr>
          <a:xfrm>
            <a:off x="6719883" y="6326187"/>
            <a:ext cx="19669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>
                <a:solidFill>
                  <a:schemeClr val="tx1"/>
                </a:solidFill>
                <a:latin typeface="Gotham Light"/>
                <a:cs typeface="Gotham Light"/>
              </a:rPr>
              <a:t>info@rcc.uchicago.edu</a:t>
            </a:r>
            <a:endParaRPr lang="en-US" dirty="0">
              <a:solidFill>
                <a:schemeClr val="tx1"/>
              </a:solidFill>
              <a:latin typeface="Gotham Light"/>
              <a:cs typeface="Gotham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79" r:id="rId12"/>
    <p:sldLayoutId id="2147493469" r:id="rId1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otham Bold"/>
          <a:ea typeface="+mj-ea"/>
          <a:cs typeface="Gotham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otham Medium"/>
          <a:ea typeface="+mn-ea"/>
          <a:cs typeface="Gotham Medium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otham Book"/>
          <a:ea typeface="+mn-ea"/>
          <a:cs typeface="Gotham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otham Light"/>
          <a:ea typeface="+mn-ea"/>
          <a:cs typeface="Gotham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otham Light"/>
          <a:ea typeface="+mn-ea"/>
          <a:cs typeface="Gotham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otham Light"/>
          <a:ea typeface="+mn-ea"/>
          <a:cs typeface="Gotham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0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70" r:id="rId2"/>
    <p:sldLayoutId id="2147493471" r:id="rId3"/>
    <p:sldLayoutId id="2147493472" r:id="rId4"/>
    <p:sldLayoutId id="2147493473" r:id="rId5"/>
    <p:sldLayoutId id="2147493474" r:id="rId6"/>
    <p:sldLayoutId id="2147493475" r:id="rId7"/>
    <p:sldLayoutId id="2147493476" r:id="rId8"/>
    <p:sldLayoutId id="2147493477" r:id="rId9"/>
    <p:sldLayoutId id="2147493478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Gotham Medium"/>
          <a:ea typeface="+mj-ea"/>
          <a:cs typeface="Gotham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FFFFFF"/>
          </a:solidFill>
          <a:latin typeface="Gotham Book"/>
          <a:ea typeface="+mn-ea"/>
          <a:cs typeface="Gotham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FFFFFF"/>
          </a:solidFill>
          <a:latin typeface="Gotham Light"/>
          <a:ea typeface="+mn-ea"/>
          <a:cs typeface="Gotham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Gotham Light"/>
          <a:ea typeface="+mn-ea"/>
          <a:cs typeface="Gotham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Gotham Light"/>
          <a:ea typeface="+mn-ea"/>
          <a:cs typeface="Gotham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Gotham Light"/>
          <a:ea typeface="+mn-ea"/>
          <a:cs typeface="Gotham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1048E-1CAF-8745-A964-06960C1DF11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859A6-6EE7-4B44-994F-59E30F3C829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596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2" r:id="rId2"/>
    <p:sldLayoutId id="2147493483" r:id="rId3"/>
    <p:sldLayoutId id="2147493484" r:id="rId4"/>
    <p:sldLayoutId id="2147493485" r:id="rId5"/>
    <p:sldLayoutId id="2147493486" r:id="rId6"/>
    <p:sldLayoutId id="2147493487" r:id="rId7"/>
    <p:sldLayoutId id="2147493488" r:id="rId8"/>
    <p:sldLayoutId id="2147493489" r:id="rId9"/>
    <p:sldLayoutId id="2147493490" r:id="rId10"/>
    <p:sldLayoutId id="21474934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rcc.uchicago.edu" TargetMode="External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Research Computing Center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Nicholas Labello</a:t>
            </a:r>
          </a:p>
          <a:p>
            <a:r>
              <a:rPr lang="en-US" dirty="0" smtClean="0"/>
              <a:t>labello@uchicago.edu</a:t>
            </a:r>
          </a:p>
        </p:txBody>
      </p:sp>
    </p:spTree>
    <p:extLst>
      <p:ext uri="{BB962C8B-B14F-4D97-AF65-F5344CB8AC3E}">
        <p14:creationId xmlns:p14="http://schemas.microsoft.com/office/powerpoint/2010/main" val="66642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93923" y="1425034"/>
            <a:ext cx="8639175" cy="2120806"/>
          </a:xfrm>
          <a:prstGeom prst="roundRect">
            <a:avLst>
              <a:gd name="adj" fmla="val 21384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  <a:alpha val="0"/>
                </a:schemeClr>
              </a:gs>
              <a:gs pos="50000">
                <a:schemeClr val="bg1">
                  <a:lumMod val="50000"/>
                  <a:tint val="44500"/>
                  <a:satMod val="160000"/>
                  <a:alpha val="51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dirty="0" smtClean="0">
                <a:solidFill>
                  <a:srgbClr val="000000"/>
                </a:solidFill>
              </a:rPr>
              <a:t>Assistance in the recruitment process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 smtClean="0">
                <a:solidFill>
                  <a:srgbClr val="000000"/>
                </a:solidFill>
              </a:rPr>
              <a:t>Early </a:t>
            </a:r>
            <a:r>
              <a:rPr lang="en-US" sz="2000" dirty="0">
                <a:solidFill>
                  <a:srgbClr val="000000"/>
                </a:solidFill>
              </a:rPr>
              <a:t>access to RCC resources </a:t>
            </a:r>
            <a:r>
              <a:rPr lang="en-US" sz="2000" dirty="0" smtClean="0">
                <a:solidFill>
                  <a:srgbClr val="000000"/>
                </a:solidFill>
              </a:rPr>
              <a:t>and help  transitioning </a:t>
            </a:r>
            <a:r>
              <a:rPr lang="en-US" sz="2000" dirty="0">
                <a:solidFill>
                  <a:srgbClr val="000000"/>
                </a:solidFill>
              </a:rPr>
              <a:t>to </a:t>
            </a:r>
            <a:r>
              <a:rPr lang="en-US" sz="2000" dirty="0" smtClean="0">
                <a:solidFill>
                  <a:srgbClr val="000000"/>
                </a:solidFill>
              </a:rPr>
              <a:t>UChicago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Evaluation and acquisition of hardware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Commitments to funding agency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Data management plans</a:t>
            </a: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Support</a:t>
            </a:r>
            <a:endParaRPr lang="en-US" dirty="0"/>
          </a:p>
        </p:txBody>
      </p:sp>
      <p:pic>
        <p:nvPicPr>
          <p:cNvPr id="4" name="Content Placeholder 3" descr="Screen shot 2013-04-09 at 11.04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5" b="21645"/>
          <a:stretch>
            <a:fillRect/>
          </a:stretch>
        </p:blipFill>
        <p:spPr>
          <a:xfrm>
            <a:off x="3523310" y="3154680"/>
            <a:ext cx="5163490" cy="28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 of Computing Tools</a:t>
            </a:r>
            <a:endParaRPr lang="en-US" dirty="0"/>
          </a:p>
        </p:txBody>
      </p:sp>
      <p:pic>
        <p:nvPicPr>
          <p:cNvPr id="8" name="Picture 7" descr="Screen Shot 2013-09-16 at 3.45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2455"/>
            <a:ext cx="2761096" cy="10365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4226306"/>
            <a:ext cx="2761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Fast </a:t>
            </a:r>
            <a:r>
              <a:rPr lang="en-US" dirty="0"/>
              <a:t>easy parallel scripting - on multicores, clusters, clouds and supercomputers</a:t>
            </a:r>
          </a:p>
        </p:txBody>
      </p:sp>
      <p:pic>
        <p:nvPicPr>
          <p:cNvPr id="10" name="Picture 9" descr="Screen Shot 2013-09-16 at 3.46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91" y="1832455"/>
            <a:ext cx="2330026" cy="1985818"/>
          </a:xfrm>
          <a:prstGeom prst="rect">
            <a:avLst/>
          </a:prstGeom>
        </p:spPr>
      </p:pic>
      <p:pic>
        <p:nvPicPr>
          <p:cNvPr id="13" name="Picture 12" descr="Screen Shot 2013-09-17 at 3.42.4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82" y="1832455"/>
            <a:ext cx="2927872" cy="4650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01810" y="4226306"/>
            <a:ext cx="2942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ccess </a:t>
            </a:r>
            <a:r>
              <a:rPr lang="en-US" dirty="0"/>
              <a:t>to distributed high throughput computing resources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321682" y="4226306"/>
            <a:ext cx="2761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Secure, reliable, high-performance data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4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Globus Online RCC Implementation</a:t>
            </a:r>
            <a:endParaRPr lang="en-US" dirty="0"/>
          </a:p>
        </p:txBody>
      </p:sp>
      <p:pic>
        <p:nvPicPr>
          <p:cNvPr id="4" name="Picture 3" descr="Screen Shot 2013-10-02 at 10.35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1742506"/>
            <a:ext cx="3652530" cy="3489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4785360" y="1738763"/>
            <a:ext cx="3901440" cy="3886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</a:t>
            </a:r>
            <a:r>
              <a:rPr lang="en-US" sz="2000" dirty="0" err="1" smtClean="0"/>
              <a:t>UChicago</a:t>
            </a:r>
            <a:r>
              <a:rPr lang="en-US" sz="2000" dirty="0" smtClean="0"/>
              <a:t> authentication</a:t>
            </a:r>
          </a:p>
          <a:p>
            <a:r>
              <a:rPr lang="en-US" sz="2000" dirty="0" smtClean="0"/>
              <a:t>Available with each RCC account</a:t>
            </a:r>
          </a:p>
          <a:p>
            <a:r>
              <a:rPr lang="en-US" sz="2000" dirty="0" smtClean="0"/>
              <a:t>Easy install of Globus Connect</a:t>
            </a:r>
          </a:p>
          <a:p>
            <a:r>
              <a:rPr lang="en-US" sz="2000" dirty="0" smtClean="0"/>
              <a:t>Branded/Site entry</a:t>
            </a:r>
          </a:p>
          <a:p>
            <a:r>
              <a:rPr lang="en-US" sz="2000" dirty="0" smtClean="0"/>
              <a:t>Stats/monitoring of RCC use</a:t>
            </a:r>
            <a:endParaRPr lang="en-US" sz="2000" dirty="0"/>
          </a:p>
        </p:txBody>
      </p:sp>
      <p:pic>
        <p:nvPicPr>
          <p:cNvPr id="6" name="Picture 5" descr="Screen Shot 2013-04-10 at 2.0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5756771"/>
            <a:ext cx="8153400" cy="5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5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10-02 at 10.50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965065"/>
            <a:ext cx="7487920" cy="5308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42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04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98917"/>
            <a:ext cx="4856481" cy="4856481"/>
          </a:xfrm>
          <a:prstGeom prst="rect">
            <a:avLst/>
          </a:prstGeom>
        </p:spPr>
      </p:pic>
      <p:pic>
        <p:nvPicPr>
          <p:cNvPr id="5" name="Picture 4" descr="IMG_039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72" y="1498917"/>
            <a:ext cx="2598103" cy="2598103"/>
          </a:xfrm>
          <a:prstGeom prst="rect">
            <a:avLst/>
          </a:prstGeom>
        </p:spPr>
      </p:pic>
      <p:pic>
        <p:nvPicPr>
          <p:cNvPr id="7" name="Picture 6" descr="Screen Shot 2013-10-01 at 5.07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72" y="4188460"/>
            <a:ext cx="2598103" cy="217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 Connect</a:t>
            </a:r>
            <a:endParaRPr lang="en-US" dirty="0"/>
          </a:p>
        </p:txBody>
      </p:sp>
      <p:pic>
        <p:nvPicPr>
          <p:cNvPr id="6" name="Picture 5" descr="Screen Shot 2013-10-01 at 4.30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93121"/>
            <a:ext cx="3027680" cy="197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0" y="3893121"/>
            <a:ext cx="1787483" cy="1473200"/>
          </a:xfrm>
          <a:prstGeom prst="rect">
            <a:avLst/>
          </a:prstGeom>
        </p:spPr>
      </p:pic>
      <p:pic>
        <p:nvPicPr>
          <p:cNvPr id="8" name="Picture 7" descr="Screen Shot 2013-10-01 at 3.58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3686"/>
            <a:ext cx="8534400" cy="1767904"/>
          </a:xfrm>
          <a:prstGeom prst="rect">
            <a:avLst/>
          </a:prstGeom>
        </p:spPr>
      </p:pic>
      <p:pic>
        <p:nvPicPr>
          <p:cNvPr id="9" name="Picture 8" descr="Screen Shot 2013-10-01 at 3.57.5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0588"/>
            <a:ext cx="5440376" cy="11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8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10-01 at 4.3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2351508"/>
            <a:ext cx="5293360" cy="1177938"/>
          </a:xfrm>
          <a:prstGeom prst="rect">
            <a:avLst/>
          </a:prstGeom>
        </p:spPr>
      </p:pic>
      <p:pic>
        <p:nvPicPr>
          <p:cNvPr id="5" name="Picture 4" descr="Screen Shot 2013-10-01 at 4.37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3951929"/>
            <a:ext cx="8463280" cy="1667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560" y="2005757"/>
            <a:ext cx="120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560" y="36313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Submit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6853" y="1451462"/>
            <a:ext cx="3281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No local software installation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cNet</a:t>
            </a:r>
            <a:r>
              <a:rPr lang="en-US" dirty="0" smtClean="0"/>
              <a:t> authentication </a:t>
            </a:r>
            <a:r>
              <a:rPr lang="en-US" dirty="0"/>
              <a:t> </a:t>
            </a:r>
            <a:r>
              <a:rPr lang="en-US" dirty="0" smtClean="0"/>
              <a:t>(Local cluster, Globus, email)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Leverage global application software stack (palms/oasis)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Time to first job submission measured in </a:t>
            </a:r>
            <a:r>
              <a:rPr lang="en-US" dirty="0" smtClean="0"/>
              <a:t>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0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3-10-01 at 4.4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082800"/>
            <a:ext cx="4224692" cy="184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4240" y="2082800"/>
            <a:ext cx="382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proprietary compiler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Intel Math Kernel Library (MKL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latin typeface="Courier New"/>
                <a:cs typeface="Courier New"/>
              </a:rPr>
              <a:t>icc</a:t>
            </a:r>
            <a:r>
              <a:rPr lang="en-US" dirty="0">
                <a:latin typeface="Courier New"/>
                <a:cs typeface="Courier New"/>
              </a:rPr>
              <a:t> -</a:t>
            </a:r>
            <a:r>
              <a:rPr lang="en-US" dirty="0" err="1">
                <a:latin typeface="Courier New"/>
                <a:cs typeface="Courier New"/>
              </a:rPr>
              <a:t>mkl</a:t>
            </a:r>
            <a:r>
              <a:rPr lang="en-US" dirty="0">
                <a:latin typeface="Courier New"/>
                <a:cs typeface="Courier New"/>
              </a:rPr>
              <a:t> –static </a:t>
            </a:r>
            <a:r>
              <a:rPr lang="en-US" dirty="0" err="1" smtClean="0">
                <a:latin typeface="Courier New"/>
                <a:cs typeface="Courier New"/>
              </a:rPr>
              <a:t>eg.c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50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10-01 at 6.10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6" y="2230019"/>
            <a:ext cx="6046514" cy="6249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595120" y="2448560"/>
            <a:ext cx="1838960" cy="1559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 descr="RCC Draft 3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3" t="14815" r="21430" b="14346"/>
          <a:stretch/>
        </p:blipFill>
        <p:spPr>
          <a:xfrm>
            <a:off x="3342640" y="4008063"/>
            <a:ext cx="2164080" cy="18948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4080" y="3659051"/>
            <a:ext cx="285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osgconnect</a:t>
            </a:r>
            <a:r>
              <a:rPr lang="en-US" dirty="0" smtClean="0"/>
              <a:t> to Midway</a:t>
            </a:r>
          </a:p>
        </p:txBody>
      </p:sp>
    </p:spTree>
    <p:extLst>
      <p:ext uri="{BB962C8B-B14F-4D97-AF65-F5344CB8AC3E}">
        <p14:creationId xmlns:p14="http://schemas.microsoft.com/office/powerpoint/2010/main" val="219277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3-10-01 at 4.49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2928620"/>
            <a:ext cx="9144000" cy="13970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10" idx="2"/>
          </p:cNvCxnSpPr>
          <p:nvPr/>
        </p:nvCxnSpPr>
        <p:spPr>
          <a:xfrm flipH="1">
            <a:off x="1117608" y="1987788"/>
            <a:ext cx="1605191" cy="9408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7600" y="1618456"/>
            <a:ext cx="321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From Midway (local resource)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513840" y="2580640"/>
            <a:ext cx="2174240" cy="10490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590800" y="2580640"/>
            <a:ext cx="1097280" cy="11785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38880" y="2314694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Submit job to </a:t>
            </a:r>
            <a:r>
              <a:rPr lang="en-US" dirty="0" err="1" smtClean="0"/>
              <a:t>OSGConnect</a:t>
            </a:r>
            <a:endParaRPr lang="en-US" dirty="0" smtClean="0"/>
          </a:p>
        </p:txBody>
      </p:sp>
      <p:sp>
        <p:nvSpPr>
          <p:cNvPr id="18" name="Frame 17"/>
          <p:cNvSpPr/>
          <p:nvPr/>
        </p:nvSpPr>
        <p:spPr>
          <a:xfrm>
            <a:off x="71120" y="4104005"/>
            <a:ext cx="457200" cy="443230"/>
          </a:xfrm>
          <a:prstGeom prst="frame">
            <a:avLst>
              <a:gd name="adj1" fmla="val 2976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1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2121"/>
            <a:ext cx="8229600" cy="26974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Advance research and scholarship at the University of Chicago by providing research computing resources, support, education, training, and advanced technologies.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082800" y="2743200"/>
            <a:ext cx="4531360" cy="3413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32328"/>
                </a:solidFill>
              </a:rPr>
              <a:t>Office of the Vice President for Research and for National Laboratories</a:t>
            </a:r>
          </a:p>
          <a:p>
            <a:pPr algn="ctr"/>
            <a:endParaRPr lang="en-US" dirty="0">
              <a:solidFill>
                <a:srgbClr val="732328"/>
              </a:solidFill>
            </a:endParaRPr>
          </a:p>
          <a:p>
            <a:pPr algn="ctr"/>
            <a:endParaRPr lang="en-US" dirty="0" smtClean="0">
              <a:solidFill>
                <a:srgbClr val="732328"/>
              </a:solidFill>
            </a:endParaRPr>
          </a:p>
          <a:p>
            <a:pPr algn="ctr"/>
            <a:endParaRPr lang="en-US" dirty="0">
              <a:solidFill>
                <a:srgbClr val="732328"/>
              </a:solidFill>
            </a:endParaRPr>
          </a:p>
          <a:p>
            <a:pPr algn="ctr"/>
            <a:endParaRPr lang="en-US" dirty="0" smtClean="0">
              <a:solidFill>
                <a:srgbClr val="732328"/>
              </a:solidFill>
            </a:endParaRPr>
          </a:p>
          <a:p>
            <a:pPr algn="ctr"/>
            <a:endParaRPr lang="en-US" dirty="0">
              <a:solidFill>
                <a:srgbClr val="732328"/>
              </a:solidFill>
            </a:endParaRPr>
          </a:p>
          <a:p>
            <a:pPr algn="ctr"/>
            <a:endParaRPr lang="en-US" dirty="0" smtClean="0">
              <a:solidFill>
                <a:srgbClr val="732328"/>
              </a:solidFill>
            </a:endParaRPr>
          </a:p>
          <a:p>
            <a:pPr algn="ctr"/>
            <a:endParaRPr lang="en-US" dirty="0">
              <a:solidFill>
                <a:srgbClr val="732328"/>
              </a:solidFill>
            </a:endParaRPr>
          </a:p>
          <a:p>
            <a:pPr algn="ctr"/>
            <a:endParaRPr lang="en-US" dirty="0" smtClean="0">
              <a:solidFill>
                <a:srgbClr val="732328"/>
              </a:solidFill>
            </a:endParaRPr>
          </a:p>
          <a:p>
            <a:pPr algn="ctr"/>
            <a:endParaRPr lang="en-US" dirty="0">
              <a:solidFill>
                <a:srgbClr val="732328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46960" y="4815840"/>
            <a:ext cx="1981200" cy="985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2"/>
                </a:solidFill>
              </a:rPr>
              <a:t>Research Computing Center (RCC)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480560" y="4815840"/>
            <a:ext cx="1798320" cy="985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2"/>
                </a:solidFill>
              </a:rPr>
              <a:t>Center for Technology Development and Ventures (UChicago Tech)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46960" y="3688080"/>
            <a:ext cx="1981200" cy="985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2"/>
                </a:solidFill>
              </a:rPr>
              <a:t>Research Development (Arete)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80560" y="3688080"/>
            <a:ext cx="1798320" cy="985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2"/>
                </a:solidFill>
              </a:rPr>
              <a:t>University Research Administration (URA)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2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66" y="249237"/>
            <a:ext cx="353568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Internal Evaluation</a:t>
            </a:r>
          </a:p>
          <a:p>
            <a:r>
              <a:rPr lang="en-US" sz="2400" dirty="0" smtClean="0"/>
              <a:t>Identify need and use cases</a:t>
            </a:r>
          </a:p>
          <a:p>
            <a:r>
              <a:rPr lang="en-US" sz="2400" dirty="0" smtClean="0"/>
              <a:t>Determine appropriate implementation</a:t>
            </a:r>
          </a:p>
          <a:p>
            <a:r>
              <a:rPr lang="en-US" sz="2400" dirty="0" smtClean="0"/>
              <a:t>Training &amp; community</a:t>
            </a:r>
          </a:p>
          <a:p>
            <a:r>
              <a:rPr lang="en-US" sz="2400" dirty="0" smtClean="0"/>
              <a:t>Beta testing new features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 descr="blur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0" y="75275"/>
            <a:ext cx="1446429" cy="980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Screen Shot 2013-03-07 at 7.24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75275"/>
            <a:ext cx="2590799" cy="2140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1442720" y="565731"/>
            <a:ext cx="2550160" cy="6026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54960" y="294640"/>
            <a:ext cx="3891280" cy="2225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 Shot 2013-10-01 at 5.13.3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306" y="2418080"/>
            <a:ext cx="3306813" cy="23571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/>
          <p:cNvCxnSpPr/>
          <p:nvPr/>
        </p:nvCxnSpPr>
        <p:spPr>
          <a:xfrm>
            <a:off x="3576319" y="2946400"/>
            <a:ext cx="2062481" cy="1544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Screen Shot 2013-10-01 at 5.38.4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4018848"/>
            <a:ext cx="3449586" cy="2660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0" name="Straight Arrow Connector 29"/>
          <p:cNvCxnSpPr/>
          <p:nvPr/>
        </p:nvCxnSpPr>
        <p:spPr>
          <a:xfrm>
            <a:off x="1701800" y="3718560"/>
            <a:ext cx="960120" cy="2661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09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89869" y="2926080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121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213"/>
            <a:ext cx="8229600" cy="81547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UChicago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12961"/>
            <a:ext cx="2408296" cy="24935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1410" y="4922383"/>
            <a:ext cx="19691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Institute for </a:t>
            </a:r>
          </a:p>
          <a:p>
            <a:pPr algn="ctr"/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Biophysical Dynamics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 descr="Screen Shot 2012-02-17 at 10.04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49" y="2538411"/>
            <a:ext cx="2850444" cy="13030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5799" y="3833406"/>
            <a:ext cx="220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Enrico Fermi Institute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" name="Picture 11" descr="Screen Shot 2012-02-17 at 10.06.2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57200" y="5685819"/>
            <a:ext cx="5535082" cy="642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80947" y="6364543"/>
            <a:ext cx="3407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prstClr val="black"/>
                </a:solidFill>
                <a:latin typeface="Calibri"/>
              </a:rPr>
              <a:t>Kavli</a:t>
            </a: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 Institute for Cosmological Physics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" name="Picture 13" descr="Screen Shot 2012-02-17 at 10.08.15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47717" y="4366521"/>
            <a:ext cx="2844565" cy="5533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91273" y="4902897"/>
            <a:ext cx="3098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Institute for Molecular Engineering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8" name="Picture 6" descr="NewCI-logo-1"/>
          <p:cNvPicPr>
            <a:picLocks noChangeAspect="1" noChangeArrowheads="1"/>
          </p:cNvPicPr>
          <p:nvPr/>
        </p:nvPicPr>
        <p:blipFill>
          <a:blip r:embed="rId7"/>
          <a:srcRect r="69690"/>
          <a:stretch>
            <a:fillRect/>
          </a:stretch>
        </p:blipFill>
        <p:spPr bwMode="auto">
          <a:xfrm>
            <a:off x="6608840" y="2512961"/>
            <a:ext cx="1483895" cy="121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Screen shot 2012-02-17 at 5.48.3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08" y="5582767"/>
            <a:ext cx="2895600" cy="116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840" y="1061802"/>
            <a:ext cx="8491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4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major graduate divisions: (1) Physical Sciences, (2) Biological Sciences, (3) Social Sciences, (4) Humanities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8 major schools (Booth,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Pritzker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, SSA)  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More than 140 institutes and centers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algn="ctr"/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0620" y="4105299"/>
            <a:ext cx="2641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UChicago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68079" y="2036247"/>
            <a:ext cx="4683745" cy="330522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otham Medium"/>
                <a:ea typeface="+mn-ea"/>
                <a:cs typeface="Gotham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otham Book"/>
                <a:ea typeface="+mn-ea"/>
                <a:cs typeface="Gotham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otham Light"/>
                <a:ea typeface="+mn-ea"/>
                <a:cs typeface="Gotham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 smtClean="0"/>
              <a:t>An array of research disciplines with widely varying computation and data management needs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5885425" y="597094"/>
            <a:ext cx="3310870" cy="624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Astronomy &amp; Astrophysics</a:t>
            </a:r>
          </a:p>
          <a:p>
            <a:r>
              <a:rPr lang="en-US" sz="1600" dirty="0"/>
              <a:t>Biochemistry &amp; Molecular Biology</a:t>
            </a:r>
          </a:p>
          <a:p>
            <a:r>
              <a:rPr lang="en-US" sz="1600" dirty="0"/>
              <a:t>Chemistry</a:t>
            </a:r>
          </a:p>
          <a:p>
            <a:r>
              <a:rPr lang="en-US" sz="1600" dirty="0"/>
              <a:t>Chicago Booth, Instruction &amp; Research</a:t>
            </a:r>
          </a:p>
          <a:p>
            <a:r>
              <a:rPr lang="en-US" sz="1600" dirty="0"/>
              <a:t>Computational Institute</a:t>
            </a:r>
          </a:p>
          <a:p>
            <a:r>
              <a:rPr lang="en-US" sz="1600" dirty="0"/>
              <a:t>Computer Science</a:t>
            </a:r>
          </a:p>
          <a:p>
            <a:r>
              <a:rPr lang="en-US" sz="1600" dirty="0"/>
              <a:t>Ecology &amp; Evolutionary Biology</a:t>
            </a:r>
          </a:p>
          <a:p>
            <a:r>
              <a:rPr lang="en-US" sz="1600" dirty="0"/>
              <a:t>Economics</a:t>
            </a:r>
          </a:p>
          <a:p>
            <a:r>
              <a:rPr lang="en-US" sz="1600" dirty="0"/>
              <a:t>Enrico Fermi Institute</a:t>
            </a:r>
          </a:p>
          <a:p>
            <a:r>
              <a:rPr lang="en-US" sz="1600" dirty="0"/>
              <a:t>Geophysical Sciences</a:t>
            </a:r>
          </a:p>
          <a:p>
            <a:r>
              <a:rPr lang="en-US" sz="1600" dirty="0"/>
              <a:t>Health Studies</a:t>
            </a:r>
          </a:p>
          <a:p>
            <a:r>
              <a:rPr lang="en-US" sz="1600" dirty="0" smtClean="0"/>
              <a:t>Linguistics</a:t>
            </a:r>
            <a:endParaRPr lang="en-US" sz="1600" dirty="0"/>
          </a:p>
          <a:p>
            <a:r>
              <a:rPr lang="en-US" sz="1600" dirty="0"/>
              <a:t>Mathematics</a:t>
            </a:r>
          </a:p>
          <a:p>
            <a:r>
              <a:rPr lang="en-US" sz="1600" dirty="0"/>
              <a:t>Medicine</a:t>
            </a:r>
          </a:p>
          <a:p>
            <a:r>
              <a:rPr lang="en-US" sz="1600" dirty="0"/>
              <a:t>Molecular Engineering, Institute for</a:t>
            </a:r>
          </a:p>
          <a:p>
            <a:r>
              <a:rPr lang="en-US" sz="1600" dirty="0"/>
              <a:t>Organismal Biology &amp; Anatomy</a:t>
            </a:r>
          </a:p>
          <a:p>
            <a:r>
              <a:rPr lang="en-US" sz="1600" dirty="0"/>
              <a:t>Pediatrics</a:t>
            </a:r>
          </a:p>
          <a:p>
            <a:r>
              <a:rPr lang="en-US" sz="1600" dirty="0"/>
              <a:t>Physics</a:t>
            </a:r>
          </a:p>
          <a:p>
            <a:r>
              <a:rPr lang="en-US" sz="1600" dirty="0"/>
              <a:t>Psychiatry and Behavioral Neuroscience</a:t>
            </a:r>
          </a:p>
          <a:p>
            <a:r>
              <a:rPr lang="en-US" sz="1600" dirty="0"/>
              <a:t>Psychology</a:t>
            </a:r>
          </a:p>
          <a:p>
            <a:r>
              <a:rPr lang="en-US" sz="1600" dirty="0"/>
              <a:t>Radiation &amp; Cellular Oncology</a:t>
            </a:r>
          </a:p>
          <a:p>
            <a:r>
              <a:rPr lang="en-US" sz="1600" dirty="0"/>
              <a:t>Radiology</a:t>
            </a:r>
          </a:p>
          <a:p>
            <a:r>
              <a:rPr lang="en-US" sz="1600" dirty="0"/>
              <a:t>Statistics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9822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458200" cy="990600"/>
          </a:xfrm>
        </p:spPr>
        <p:txBody>
          <a:bodyPr lIns="50800" tIns="50800" rIns="50800" bIns="50800">
            <a:noAutofit/>
          </a:bodyPr>
          <a:lstStyle/>
          <a:p>
            <a:pPr eaLnBrk="1" hangingPunct="1"/>
            <a:r>
              <a:rPr lang="en-US" sz="3600" dirty="0" smtClean="0">
                <a:solidFill>
                  <a:schemeClr val="tx2"/>
                </a:solidFill>
                <a:latin typeface="+mj-lt"/>
              </a:rPr>
              <a:t>What issues are researchers facing?</a:t>
            </a:r>
            <a:endParaRPr lang="en-US" sz="3600" i="1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904E788-3E16-4219-8BC4-FD8699A4A8C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" name="Picture 1" descr="Screen Shot 2013-10-01 at 3.01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6" y="1598506"/>
            <a:ext cx="2480479" cy="277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114800" y="1564640"/>
            <a:ext cx="4288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Lack of data management know-how</a:t>
            </a:r>
          </a:p>
          <a:p>
            <a:r>
              <a:rPr lang="en-US" dirty="0" smtClean="0"/>
              <a:t>Complexity of computing/storage hardware</a:t>
            </a:r>
          </a:p>
          <a:p>
            <a:r>
              <a:rPr lang="en-US" dirty="0" smtClean="0"/>
              <a:t>Ad hoc solutions</a:t>
            </a:r>
            <a:endParaRPr lang="en-US" dirty="0"/>
          </a:p>
          <a:p>
            <a:r>
              <a:rPr lang="en-US" dirty="0" smtClean="0"/>
              <a:t>Poor performance, excessive cost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46218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592615"/>
              </p:ext>
            </p:extLst>
          </p:nvPr>
        </p:nvGraphicFramePr>
        <p:xfrm>
          <a:off x="188887" y="4513813"/>
          <a:ext cx="8461898" cy="1305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Left Arrow 11"/>
          <p:cNvSpPr/>
          <p:nvPr/>
        </p:nvSpPr>
        <p:spPr>
          <a:xfrm>
            <a:off x="4282640" y="5701555"/>
            <a:ext cx="2338016" cy="1019920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Repurposing</a:t>
            </a:r>
            <a:endParaRPr lang="en-US" sz="1400" b="1" dirty="0"/>
          </a:p>
        </p:txBody>
      </p:sp>
      <p:sp>
        <p:nvSpPr>
          <p:cNvPr id="15" name="Bent Arrow 14"/>
          <p:cNvSpPr/>
          <p:nvPr/>
        </p:nvSpPr>
        <p:spPr>
          <a:xfrm rot="10800000">
            <a:off x="6620655" y="5511523"/>
            <a:ext cx="1337384" cy="9621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16200000">
            <a:off x="3437556" y="5503543"/>
            <a:ext cx="837104" cy="85306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lternate Process 17"/>
          <p:cNvSpPr/>
          <p:nvPr/>
        </p:nvSpPr>
        <p:spPr>
          <a:xfrm>
            <a:off x="4282640" y="3784394"/>
            <a:ext cx="1260412" cy="837104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Data Archiving</a:t>
            </a:r>
            <a:endParaRPr lang="en-US" sz="1400" b="1" dirty="0"/>
          </a:p>
        </p:txBody>
      </p:sp>
      <p:sp>
        <p:nvSpPr>
          <p:cNvPr id="19" name="Bent Arrow 18"/>
          <p:cNvSpPr/>
          <p:nvPr/>
        </p:nvSpPr>
        <p:spPr>
          <a:xfrm>
            <a:off x="3445536" y="3968852"/>
            <a:ext cx="837104" cy="85306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354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 descr="RCC Draft 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2" t="14816" b="206"/>
          <a:stretch/>
        </p:blipFill>
        <p:spPr>
          <a:xfrm>
            <a:off x="457200" y="183924"/>
            <a:ext cx="8070928" cy="6184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2364" y="3798515"/>
            <a:ext cx="1789546" cy="369332"/>
          </a:xfrm>
          <a:prstGeom prst="rect">
            <a:avLst/>
          </a:prstGeom>
          <a:solidFill>
            <a:srgbClr val="1E506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39448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Services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143" y="1723571"/>
            <a:ext cx="533992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Campus Resource Allocations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Cluster </a:t>
            </a:r>
            <a:r>
              <a:rPr lang="en-US" dirty="0" smtClean="0"/>
              <a:t>Partnership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Special CPP: Cluster Management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Computing Tools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Consultant Partnership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Workshops and Training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Education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Outreach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New Faculty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Grant Support (letter of commit, data management)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7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Account Requests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693629"/>
              </p:ext>
            </p:extLst>
          </p:nvPr>
        </p:nvGraphicFramePr>
        <p:xfrm>
          <a:off x="203201" y="1985818"/>
          <a:ext cx="4276436" cy="3634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544529"/>
              </p:ext>
            </p:extLst>
          </p:nvPr>
        </p:nvGraphicFramePr>
        <p:xfrm>
          <a:off x="4740564" y="1985818"/>
          <a:ext cx="4253345" cy="3634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9662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Gotham Medium"/>
                <a:cs typeface="Gotham Medium"/>
              </a:rPr>
              <a:t>Cluster Partnership Program</a:t>
            </a:r>
            <a:endParaRPr lang="en-US" sz="3600" dirty="0">
              <a:latin typeface="Gotham Medium"/>
              <a:cs typeface="Gotham Medium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913426" cy="45259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Gotham Book"/>
                <a:cs typeface="Gotham Book"/>
              </a:rPr>
              <a:t>Allows researchers to augment RCC HPC and storage infrastructure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Tightly-coupled nodes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Loosely-coupled nodes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GPU accelerators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Shared memory nodes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High performance storage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Capacity storage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Tape backup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1500" dirty="0" smtClean="0"/>
          </a:p>
          <a:p>
            <a:pPr>
              <a:lnSpc>
                <a:spcPct val="120000"/>
              </a:lnSpc>
            </a:pPr>
            <a:r>
              <a:rPr lang="en-US" dirty="0" smtClean="0">
                <a:latin typeface="Gotham Book"/>
                <a:cs typeface="Gotham Book"/>
              </a:rPr>
              <a:t>Partner hardware is similar to the hardware of the RCC cluster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500" dirty="0" smtClean="0">
              <a:latin typeface="Gotham Book"/>
              <a:cs typeface="Gotham Book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Gotham Book"/>
                <a:cs typeface="Gotham Book"/>
              </a:rPr>
              <a:t>Contact </a:t>
            </a:r>
            <a:r>
              <a:rPr lang="en-US" dirty="0" smtClean="0">
                <a:latin typeface="Gotham Book"/>
                <a:cs typeface="Gotham Book"/>
                <a:hlinkClick r:id="rId3"/>
              </a:rPr>
              <a:t>info@rcc.uchicago.edu</a:t>
            </a:r>
            <a:r>
              <a:rPr lang="en-US" dirty="0" smtClean="0">
                <a:latin typeface="Gotham Book"/>
                <a:cs typeface="Gotham Book"/>
              </a:rPr>
              <a:t> for system requests with requirements outside the RCC CPP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6" name="Content Placeholder 5" descr="1-IMG_7652.JP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9" r="20219"/>
          <a:stretch>
            <a:fillRect/>
          </a:stretch>
        </p:blipFill>
        <p:spPr>
          <a:xfrm>
            <a:off x="6370626" y="2101272"/>
            <a:ext cx="2266489" cy="2539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5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_template">
  <a:themeElements>
    <a:clrScheme name="RCC">
      <a:dk1>
        <a:srgbClr val="000000"/>
      </a:dk1>
      <a:lt1>
        <a:sysClr val="window" lastClr="FFFFFF"/>
      </a:lt1>
      <a:dk2>
        <a:srgbClr val="732328"/>
      </a:dk2>
      <a:lt2>
        <a:srgbClr val="FFFFFE"/>
      </a:lt2>
      <a:accent1>
        <a:srgbClr val="C1B8A8"/>
      </a:accent1>
      <a:accent2>
        <a:srgbClr val="2D6174"/>
      </a:accent2>
      <a:accent3>
        <a:srgbClr val="3E4247"/>
      </a:accent3>
      <a:accent4>
        <a:srgbClr val="BD6628"/>
      </a:accent4>
      <a:accent5>
        <a:srgbClr val="799647"/>
      </a:accent5>
      <a:accent6>
        <a:srgbClr val="28181D"/>
      </a:accent6>
      <a:hlink>
        <a:srgbClr val="2D6174"/>
      </a:hlink>
      <a:folHlink>
        <a:srgbClr val="28181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ppt_template.potx</Template>
  <TotalTime>10696</TotalTime>
  <Words>999</Words>
  <Application>Microsoft Macintosh PowerPoint</Application>
  <PresentationFormat>On-screen Show (4:3)</PresentationFormat>
  <Paragraphs>206</Paragraphs>
  <Slides>21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ppt_template</vt:lpstr>
      <vt:lpstr>Custom Design</vt:lpstr>
      <vt:lpstr>Office Theme</vt:lpstr>
      <vt:lpstr>The Research Computing Center</vt:lpstr>
      <vt:lpstr>PowerPoint Presentation</vt:lpstr>
      <vt:lpstr>UChicago</vt:lpstr>
      <vt:lpstr>UChicago</vt:lpstr>
      <vt:lpstr>What issues are researchers facing?</vt:lpstr>
      <vt:lpstr>PowerPoint Presentation</vt:lpstr>
      <vt:lpstr>Programs and Services</vt:lpstr>
      <vt:lpstr>Research Account Requests</vt:lpstr>
      <vt:lpstr>Cluster Partnership Program</vt:lpstr>
      <vt:lpstr>Faculty Support</vt:lpstr>
      <vt:lpstr>Development of Computing Tools</vt:lpstr>
      <vt:lpstr>Globus Online RCC Implementation</vt:lpstr>
      <vt:lpstr>PowerPoint Presentation</vt:lpstr>
      <vt:lpstr>PowerPoint Presentation</vt:lpstr>
      <vt:lpstr>OSG Connect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Nicholas Labello</cp:lastModifiedBy>
  <cp:revision>214</cp:revision>
  <dcterms:created xsi:type="dcterms:W3CDTF">2010-04-12T23:12:02Z</dcterms:created>
  <dcterms:modified xsi:type="dcterms:W3CDTF">2013-10-02T20:15:57Z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